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s/slide1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1.xml" ContentType="application/vnd.openxmlformats-officedocument.presentationml.slide+xml"/>
  <Override PartName="/ppt/slides/slide13.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2.xml" ContentType="application/vnd.openxmlformats-officedocument.presentationml.notesSlid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7" r:id="rId1"/>
  </p:sldMasterIdLst>
  <p:notesMasterIdLst>
    <p:notesMasterId r:id="rId26"/>
  </p:notesMasterIdLst>
  <p:sldIdLst>
    <p:sldId id="332" r:id="rId2"/>
    <p:sldId id="293" r:id="rId3"/>
    <p:sldId id="367" r:id="rId4"/>
    <p:sldId id="314" r:id="rId5"/>
    <p:sldId id="363" r:id="rId6"/>
    <p:sldId id="259" r:id="rId7"/>
    <p:sldId id="260" r:id="rId8"/>
    <p:sldId id="349" r:id="rId9"/>
    <p:sldId id="262" r:id="rId10"/>
    <p:sldId id="264" r:id="rId11"/>
    <p:sldId id="263" r:id="rId12"/>
    <p:sldId id="275" r:id="rId13"/>
    <p:sldId id="276" r:id="rId14"/>
    <p:sldId id="265" r:id="rId15"/>
    <p:sldId id="266" r:id="rId16"/>
    <p:sldId id="267" r:id="rId17"/>
    <p:sldId id="278" r:id="rId18"/>
    <p:sldId id="272" r:id="rId19"/>
    <p:sldId id="273" r:id="rId20"/>
    <p:sldId id="274" r:id="rId21"/>
    <p:sldId id="269" r:id="rId22"/>
    <p:sldId id="270" r:id="rId23"/>
    <p:sldId id="271" r:id="rId24"/>
    <p:sldId id="277" r:id="rId25"/>
  </p:sldIdLst>
  <p:sldSz cx="9144000" cy="5143500" type="screen16x9"/>
  <p:notesSz cx="6858000" cy="9144000"/>
  <p:embeddedFontLst>
    <p:embeddedFont>
      <p:font typeface="Century Gothic" panose="020B0502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D8B"/>
    <a:srgbClr val="FFF2E6"/>
    <a:srgbClr val="FFED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40CECF-2EC5-44C4-A8A7-45B56658353C}">
  <a:tblStyle styleId="{3640CECF-2EC5-44C4-A8A7-45B56658353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07"/>
    <p:restoredTop sz="66396"/>
  </p:normalViewPr>
  <p:slideViewPr>
    <p:cSldViewPr snapToGrid="0">
      <p:cViewPr varScale="1">
        <p:scale>
          <a:sx n="111" d="100"/>
          <a:sy n="111" d="100"/>
        </p:scale>
        <p:origin x="104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37"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57896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477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7822E1-18A4-4840-93A3-94C8E6FB0C09}" type="slidenum">
              <a:rPr lang="en-US" smtClean="0"/>
              <a:t>19</a:t>
            </a:fld>
            <a:endParaRPr lang="en-US"/>
          </a:p>
        </p:txBody>
      </p:sp>
    </p:spTree>
    <p:extLst>
      <p:ext uri="{BB962C8B-B14F-4D97-AF65-F5344CB8AC3E}">
        <p14:creationId xmlns:p14="http://schemas.microsoft.com/office/powerpoint/2010/main" val="1680723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aily Review" preserve="1" userDrawn="1">
  <p:cSld name="Blank Slide">
    <p:spTree>
      <p:nvGrpSpPr>
        <p:cNvPr id="1" name="Shape 22"/>
        <p:cNvGrpSpPr/>
        <p:nvPr/>
      </p:nvGrpSpPr>
      <p:grpSpPr>
        <a:xfrm>
          <a:off x="0" y="0"/>
          <a:ext cx="0" cy="0"/>
          <a:chOff x="0" y="0"/>
          <a:chExt cx="0" cy="0"/>
        </a:xfrm>
      </p:grpSpPr>
      <p:sp>
        <p:nvSpPr>
          <p:cNvPr id="23" name="Google Shape;23;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5" name="Google Shape;25;p4"/>
          <p:cNvSpPr txBox="1">
            <a:spLocks noGrp="1"/>
          </p:cNvSpPr>
          <p:nvPr>
            <p:ph type="body" idx="1"/>
          </p:nvPr>
        </p:nvSpPr>
        <p:spPr>
          <a:xfrm>
            <a:off x="709450" y="566200"/>
            <a:ext cx="5123100" cy="40971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pPr lvl="0"/>
            <a:r>
              <a:rPr lang="en-US"/>
              <a:t>Edit Master text styles</a:t>
            </a:r>
          </a:p>
        </p:txBody>
      </p:sp>
    </p:spTree>
    <p:extLst>
      <p:ext uri="{BB962C8B-B14F-4D97-AF65-F5344CB8AC3E}">
        <p14:creationId xmlns:p14="http://schemas.microsoft.com/office/powerpoint/2010/main" val="2797211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aily Review" preserve="1" userDrawn="1">
  <p:cSld name="1_Daily Review">
    <p:spTree>
      <p:nvGrpSpPr>
        <p:cNvPr id="1" name="Shape 22"/>
        <p:cNvGrpSpPr/>
        <p:nvPr/>
      </p:nvGrpSpPr>
      <p:grpSpPr>
        <a:xfrm>
          <a:off x="0" y="0"/>
          <a:ext cx="0" cy="0"/>
          <a:chOff x="0" y="0"/>
          <a:chExt cx="0" cy="0"/>
        </a:xfrm>
      </p:grpSpPr>
      <p:sp>
        <p:nvSpPr>
          <p:cNvPr id="23" name="Google Shape;23;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5" name="Google Shape;25;p4"/>
          <p:cNvSpPr txBox="1">
            <a:spLocks noGrp="1"/>
          </p:cNvSpPr>
          <p:nvPr>
            <p:ph type="body" idx="1"/>
          </p:nvPr>
        </p:nvSpPr>
        <p:spPr>
          <a:xfrm>
            <a:off x="709450" y="566200"/>
            <a:ext cx="5123100" cy="40971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pPr lvl="0"/>
            <a:r>
              <a:rPr lang="en-US"/>
              <a:t>Edit Master text styles</a:t>
            </a:r>
          </a:p>
        </p:txBody>
      </p:sp>
      <p:sp>
        <p:nvSpPr>
          <p:cNvPr id="4" name="Google Shape;18;p3">
            <a:extLst>
              <a:ext uri="{FF2B5EF4-FFF2-40B4-BE49-F238E27FC236}">
                <a16:creationId xmlns:a16="http://schemas.microsoft.com/office/drawing/2014/main" id="{2D99AB61-213D-A04E-971A-64F80C5218B6}"/>
              </a:ext>
            </a:extLst>
          </p:cNvPr>
          <p:cNvSpPr txBox="1"/>
          <p:nvPr userDrawn="1"/>
        </p:nvSpPr>
        <p:spPr>
          <a:xfrm rot="-5400000">
            <a:off x="-811550" y="2427000"/>
            <a:ext cx="20592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dirty="0">
                <a:solidFill>
                  <a:srgbClr val="0B5394"/>
                </a:solidFill>
                <a:latin typeface="Century Gothic"/>
                <a:ea typeface="Century Gothic"/>
                <a:cs typeface="Century Gothic"/>
                <a:sym typeface="Century Gothic"/>
              </a:rPr>
              <a:t>DAILY REVIEW</a:t>
            </a:r>
            <a:endParaRPr sz="1600" b="0" i="0" u="none" strike="noStrike" cap="none" dirty="0">
              <a:solidFill>
                <a:srgbClr val="0B5394"/>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640776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elevance" preserve="1">
  <p:cSld name="1_Relevance">
    <p:spTree>
      <p:nvGrpSpPr>
        <p:cNvPr id="1" name="Shape 16"/>
        <p:cNvGrpSpPr/>
        <p:nvPr/>
      </p:nvGrpSpPr>
      <p:grpSpPr>
        <a:xfrm>
          <a:off x="0" y="0"/>
          <a:ext cx="0" cy="0"/>
          <a:chOff x="0" y="0"/>
          <a:chExt cx="0" cy="0"/>
        </a:xfrm>
      </p:grpSpPr>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3"/>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dirty="0">
                <a:solidFill>
                  <a:srgbClr val="0B5394"/>
                </a:solidFill>
                <a:latin typeface="Century Gothic"/>
                <a:ea typeface="Century Gothic"/>
                <a:cs typeface="Century Gothic"/>
                <a:sym typeface="Century Gothic"/>
              </a:rPr>
              <a:t>DO NOW</a:t>
            </a:r>
            <a:endParaRPr sz="1600" b="0" i="0" u="none" strike="noStrike" cap="none" dirty="0">
              <a:solidFill>
                <a:srgbClr val="0B5394"/>
              </a:solidFill>
              <a:latin typeface="Century Gothic"/>
              <a:ea typeface="Century Gothic"/>
              <a:cs typeface="Century Gothic"/>
              <a:sym typeface="Century Gothic"/>
            </a:endParaRPr>
          </a:p>
        </p:txBody>
      </p:sp>
      <p:sp>
        <p:nvSpPr>
          <p:cNvPr id="19" name="Google Shape;19;p3"/>
          <p:cNvSpPr/>
          <p:nvPr/>
        </p:nvSpPr>
        <p:spPr>
          <a:xfrm>
            <a:off x="45850" y="231925"/>
            <a:ext cx="6680400" cy="423000"/>
          </a:xfrm>
          <a:prstGeom prst="rect">
            <a:avLst/>
          </a:prstGeom>
          <a:solidFill>
            <a:schemeClr val="accent4">
              <a:lumMod val="7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20;p3"/>
          <p:cNvSpPr txBox="1">
            <a:spLocks noGrp="1"/>
          </p:cNvSpPr>
          <p:nvPr>
            <p:ph type="subTitle" idx="1"/>
          </p:nvPr>
        </p:nvSpPr>
        <p:spPr>
          <a:xfrm>
            <a:off x="95500" y="266050"/>
            <a:ext cx="6363666" cy="348000"/>
          </a:xfrm>
          <a:prstGeom prst="rect">
            <a:avLst/>
          </a:prstGeom>
          <a:noFill/>
          <a:ln>
            <a:noFill/>
          </a:ln>
        </p:spPr>
        <p:txBody>
          <a:bodyPr spcFirstLastPara="1" wrap="square" lIns="91425" tIns="91425" rIns="91425" bIns="91425" anchor="ctr" anchorCtr="0"/>
          <a:lstStyle>
            <a:lvl1pPr lv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r>
              <a:rPr lang="en-US"/>
              <a:t>Click to edit Master subtitle style</a:t>
            </a:r>
            <a:endParaRPr dirty="0"/>
          </a:p>
        </p:txBody>
      </p:sp>
      <p:sp>
        <p:nvSpPr>
          <p:cNvPr id="21" name="Google Shape;21;p3"/>
          <p:cNvSpPr txBox="1">
            <a:spLocks noGrp="1"/>
          </p:cNvSpPr>
          <p:nvPr>
            <p:ph type="body" idx="2"/>
          </p:nvPr>
        </p:nvSpPr>
        <p:spPr>
          <a:xfrm>
            <a:off x="552550" y="767450"/>
            <a:ext cx="6173700" cy="41511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pPr lvl="0"/>
            <a:r>
              <a:rPr lang="en-US"/>
              <a:t>Edit Master text styles</a:t>
            </a:r>
          </a:p>
        </p:txBody>
      </p:sp>
    </p:spTree>
    <p:extLst>
      <p:ext uri="{BB962C8B-B14F-4D97-AF65-F5344CB8AC3E}">
        <p14:creationId xmlns:p14="http://schemas.microsoft.com/office/powerpoint/2010/main" val="4134908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6"/>
        <p:cNvGrpSpPr/>
        <p:nvPr/>
      </p:nvGrpSpPr>
      <p:grpSpPr>
        <a:xfrm>
          <a:off x="0" y="0"/>
          <a:ext cx="0" cy="0"/>
          <a:chOff x="0" y="0"/>
          <a:chExt cx="0" cy="0"/>
        </a:xfrm>
      </p:grpSpPr>
      <p:sp>
        <p:nvSpPr>
          <p:cNvPr id="27" name="Google Shape;27;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8" name="Google Shape;28;p5"/>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dirty="0">
                <a:solidFill>
                  <a:srgbClr val="0B5394"/>
                </a:solidFill>
                <a:latin typeface="Century Gothic"/>
                <a:ea typeface="Century Gothic"/>
                <a:cs typeface="Century Gothic"/>
                <a:sym typeface="Century Gothic"/>
              </a:rPr>
              <a:t>LEARNING INTENTION</a:t>
            </a:r>
            <a:endParaRPr sz="1600" b="0" i="0" u="none" strike="noStrike" cap="none" dirty="0">
              <a:solidFill>
                <a:srgbClr val="0B5394"/>
              </a:solidFill>
              <a:latin typeface="Century Gothic"/>
              <a:ea typeface="Century Gothic"/>
              <a:cs typeface="Century Gothic"/>
              <a:sym typeface="Century Gothic"/>
            </a:endParaRPr>
          </a:p>
        </p:txBody>
      </p:sp>
      <p:sp>
        <p:nvSpPr>
          <p:cNvPr id="29" name="Google Shape;29;p5"/>
          <p:cNvSpPr/>
          <p:nvPr/>
        </p:nvSpPr>
        <p:spPr>
          <a:xfrm>
            <a:off x="395650" y="231900"/>
            <a:ext cx="6419100" cy="2305800"/>
          </a:xfrm>
          <a:prstGeom prst="homePlate">
            <a:avLst>
              <a:gd name="adj" fmla="val 50000"/>
            </a:avLst>
          </a:prstGeom>
          <a:solidFill>
            <a:srgbClr val="019D8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5"/>
          <p:cNvSpPr txBox="1">
            <a:spLocks noGrp="1"/>
          </p:cNvSpPr>
          <p:nvPr>
            <p:ph type="title"/>
          </p:nvPr>
        </p:nvSpPr>
        <p:spPr>
          <a:xfrm>
            <a:off x="532075" y="477525"/>
            <a:ext cx="5061600" cy="18351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solidFill>
                  <a:srgbClr val="FFFFFF"/>
                </a:solidFill>
                <a:latin typeface="Century Gothic"/>
                <a:ea typeface="Century Gothic"/>
                <a:cs typeface="Century Gothic"/>
                <a:sym typeface="Century Gothic"/>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31" name="Google Shape;31;p5"/>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B5394"/>
                </a:solidFill>
                <a:latin typeface="Century Gothic"/>
                <a:ea typeface="Century Gothic"/>
                <a:cs typeface="Century Gothic"/>
                <a:sym typeface="Century Gothic"/>
              </a:rPr>
              <a:t>SUCCESS CRITERIA</a:t>
            </a:r>
            <a:endParaRPr sz="1600" b="0" i="0" u="none" strike="noStrike" cap="none">
              <a:solidFill>
                <a:srgbClr val="0B5394"/>
              </a:solidFill>
              <a:latin typeface="Century Gothic"/>
              <a:ea typeface="Century Gothic"/>
              <a:cs typeface="Century Gothic"/>
              <a:sym typeface="Century Gothic"/>
            </a:endParaRPr>
          </a:p>
        </p:txBody>
      </p:sp>
      <p:sp>
        <p:nvSpPr>
          <p:cNvPr id="32" name="Google Shape;32;p5"/>
          <p:cNvSpPr txBox="1">
            <a:spLocks noGrp="1"/>
          </p:cNvSpPr>
          <p:nvPr>
            <p:ph type="body" idx="1"/>
          </p:nvPr>
        </p:nvSpPr>
        <p:spPr>
          <a:xfrm>
            <a:off x="497975" y="2892375"/>
            <a:ext cx="5198100" cy="20124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pPr lvl="0"/>
            <a:r>
              <a:rPr lang="en-US"/>
              <a:t>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16"/>
        <p:cNvGrpSpPr/>
        <p:nvPr/>
      </p:nvGrpSpPr>
      <p:grpSpPr>
        <a:xfrm>
          <a:off x="0" y="0"/>
          <a:ext cx="0" cy="0"/>
          <a:chOff x="0" y="0"/>
          <a:chExt cx="0" cy="0"/>
        </a:xfrm>
      </p:grpSpPr>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3"/>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dirty="0">
                <a:solidFill>
                  <a:srgbClr val="0B5394"/>
                </a:solidFill>
                <a:latin typeface="Century Gothic"/>
                <a:ea typeface="Century Gothic"/>
                <a:cs typeface="Century Gothic"/>
                <a:sym typeface="Century Gothic"/>
              </a:rPr>
              <a:t>RELEVANCE</a:t>
            </a:r>
            <a:endParaRPr sz="1600" b="0" i="0" u="none" strike="noStrike" cap="none" dirty="0">
              <a:solidFill>
                <a:srgbClr val="0B5394"/>
              </a:solidFill>
              <a:latin typeface="Century Gothic"/>
              <a:ea typeface="Century Gothic"/>
              <a:cs typeface="Century Gothic"/>
              <a:sym typeface="Century Gothic"/>
            </a:endParaRPr>
          </a:p>
        </p:txBody>
      </p:sp>
      <p:sp>
        <p:nvSpPr>
          <p:cNvPr id="19" name="Google Shape;19;p3"/>
          <p:cNvSpPr/>
          <p:nvPr/>
        </p:nvSpPr>
        <p:spPr>
          <a:xfrm>
            <a:off x="45850" y="231925"/>
            <a:ext cx="6680400" cy="423000"/>
          </a:xfrm>
          <a:prstGeom prst="rect">
            <a:avLst/>
          </a:prstGeom>
          <a:solidFill>
            <a:srgbClr val="019D8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
          <p:cNvSpPr txBox="1">
            <a:spLocks noGrp="1"/>
          </p:cNvSpPr>
          <p:nvPr>
            <p:ph type="subTitle" idx="1"/>
          </p:nvPr>
        </p:nvSpPr>
        <p:spPr>
          <a:xfrm>
            <a:off x="95500" y="266050"/>
            <a:ext cx="6363666" cy="348000"/>
          </a:xfrm>
          <a:prstGeom prst="rect">
            <a:avLst/>
          </a:prstGeom>
          <a:noFill/>
          <a:ln>
            <a:noFill/>
          </a:ln>
        </p:spPr>
        <p:txBody>
          <a:bodyPr spcFirstLastPara="1" wrap="square" lIns="91425" tIns="91425" rIns="91425" bIns="91425" anchor="ctr" anchorCtr="0"/>
          <a:lstStyle>
            <a:lvl1pPr lv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r>
              <a:rPr lang="en-US"/>
              <a:t>Click to edit Master subtitle style</a:t>
            </a:r>
            <a:endParaRPr dirty="0"/>
          </a:p>
        </p:txBody>
      </p:sp>
      <p:sp>
        <p:nvSpPr>
          <p:cNvPr id="21" name="Google Shape;21;p3"/>
          <p:cNvSpPr txBox="1">
            <a:spLocks noGrp="1"/>
          </p:cNvSpPr>
          <p:nvPr>
            <p:ph type="body" idx="2"/>
          </p:nvPr>
        </p:nvSpPr>
        <p:spPr>
          <a:xfrm>
            <a:off x="552550" y="767450"/>
            <a:ext cx="6173700" cy="41511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pPr lvl="0"/>
            <a:r>
              <a:rPr lang="en-US"/>
              <a:t>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33"/>
        <p:cNvGrpSpPr/>
        <p:nvPr/>
      </p:nvGrpSpPr>
      <p:grpSpPr>
        <a:xfrm>
          <a:off x="0" y="0"/>
          <a:ext cx="0" cy="0"/>
          <a:chOff x="0" y="0"/>
          <a:chExt cx="0" cy="0"/>
        </a:xfrm>
      </p:grpSpPr>
      <p:sp>
        <p:nvSpPr>
          <p:cNvPr id="34" name="Google Shape;34;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35" name="Google Shape;35;p6"/>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dirty="0">
                <a:solidFill>
                  <a:srgbClr val="0B5394"/>
                </a:solidFill>
                <a:latin typeface="Century Gothic"/>
                <a:ea typeface="Century Gothic"/>
                <a:cs typeface="Century Gothic"/>
                <a:sym typeface="Century Gothic"/>
              </a:rPr>
              <a:t>ACTIVATE PRIOR KNOWLEDGE</a:t>
            </a:r>
            <a:endParaRPr sz="1600" b="0" i="0" u="none" strike="noStrike" cap="none" dirty="0">
              <a:solidFill>
                <a:srgbClr val="0B5394"/>
              </a:solidFill>
              <a:latin typeface="Century Gothic"/>
              <a:ea typeface="Century Gothic"/>
              <a:cs typeface="Century Gothic"/>
              <a:sym typeface="Century Gothic"/>
            </a:endParaRPr>
          </a:p>
        </p:txBody>
      </p:sp>
      <p:sp>
        <p:nvSpPr>
          <p:cNvPr id="36" name="Google Shape;36;p6"/>
          <p:cNvSpPr/>
          <p:nvPr/>
        </p:nvSpPr>
        <p:spPr>
          <a:xfrm>
            <a:off x="45850" y="231925"/>
            <a:ext cx="6680400" cy="423000"/>
          </a:xfrm>
          <a:prstGeom prst="rect">
            <a:avLst/>
          </a:prstGeom>
          <a:solidFill>
            <a:srgbClr val="019D8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6"/>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lstStyle>
            <a:lvl1pPr lv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r>
              <a:rPr lang="en-US"/>
              <a:t>Click to edit Master subtitle style</a:t>
            </a:r>
            <a:endParaRPr/>
          </a:p>
        </p:txBody>
      </p:sp>
      <p:sp>
        <p:nvSpPr>
          <p:cNvPr id="38" name="Google Shape;38;p6"/>
          <p:cNvSpPr txBox="1">
            <a:spLocks noGrp="1"/>
          </p:cNvSpPr>
          <p:nvPr>
            <p:ph type="body" idx="2"/>
          </p:nvPr>
        </p:nvSpPr>
        <p:spPr>
          <a:xfrm>
            <a:off x="552550" y="852700"/>
            <a:ext cx="6173700" cy="40656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pPr lvl="0"/>
            <a:r>
              <a:rPr lang="en-US"/>
              <a:t>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39"/>
        <p:cNvGrpSpPr/>
        <p:nvPr/>
      </p:nvGrpSpPr>
      <p:grpSpPr>
        <a:xfrm>
          <a:off x="0" y="0"/>
          <a:ext cx="0" cy="0"/>
          <a:chOff x="0" y="0"/>
          <a:chExt cx="0" cy="0"/>
        </a:xfrm>
      </p:grpSpPr>
      <p:sp>
        <p:nvSpPr>
          <p:cNvPr id="40" name="Google Shape;40;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1" name="Google Shape;41;p7"/>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dirty="0">
                <a:solidFill>
                  <a:srgbClr val="0B5394"/>
                </a:solidFill>
                <a:latin typeface="Century Gothic"/>
                <a:ea typeface="Century Gothic"/>
                <a:cs typeface="Century Gothic"/>
                <a:sym typeface="Century Gothic"/>
              </a:rPr>
              <a:t>CONCEPT DEVELOPMENT</a:t>
            </a:r>
            <a:endParaRPr sz="1600" b="0" i="0" u="none" strike="noStrike" cap="none" dirty="0">
              <a:solidFill>
                <a:srgbClr val="0B5394"/>
              </a:solidFill>
              <a:latin typeface="Century Gothic"/>
              <a:ea typeface="Century Gothic"/>
              <a:cs typeface="Century Gothic"/>
              <a:sym typeface="Century Gothic"/>
            </a:endParaRPr>
          </a:p>
        </p:txBody>
      </p:sp>
      <p:sp>
        <p:nvSpPr>
          <p:cNvPr id="42" name="Google Shape;42;p7"/>
          <p:cNvSpPr/>
          <p:nvPr/>
        </p:nvSpPr>
        <p:spPr>
          <a:xfrm>
            <a:off x="45850" y="231925"/>
            <a:ext cx="6680400" cy="423000"/>
          </a:xfrm>
          <a:prstGeom prst="rect">
            <a:avLst/>
          </a:prstGeom>
          <a:solidFill>
            <a:srgbClr val="019D8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7"/>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lstStyle>
            <a:lvl1pPr lv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r>
              <a:rPr lang="en-US"/>
              <a:t>Click to edit Master subtitle style</a:t>
            </a:r>
            <a:endParaRPr/>
          </a:p>
        </p:txBody>
      </p:sp>
      <p:sp>
        <p:nvSpPr>
          <p:cNvPr id="44" name="Google Shape;44;p7"/>
          <p:cNvSpPr txBox="1">
            <a:spLocks noGrp="1"/>
          </p:cNvSpPr>
          <p:nvPr>
            <p:ph type="body" idx="2"/>
          </p:nvPr>
        </p:nvSpPr>
        <p:spPr>
          <a:xfrm>
            <a:off x="552550" y="852700"/>
            <a:ext cx="6173700" cy="40656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pPr lvl="0"/>
            <a:r>
              <a:rPr lang="en-US"/>
              <a:t>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dependent Practice" preserve="1">
  <p:cSld name="1_Independent Practice">
    <p:spTree>
      <p:nvGrpSpPr>
        <p:cNvPr id="1" name="Shape 57"/>
        <p:cNvGrpSpPr/>
        <p:nvPr/>
      </p:nvGrpSpPr>
      <p:grpSpPr>
        <a:xfrm>
          <a:off x="0" y="0"/>
          <a:ext cx="0" cy="0"/>
          <a:chOff x="0" y="0"/>
          <a:chExt cx="0" cy="0"/>
        </a:xfrm>
      </p:grpSpPr>
      <p:sp>
        <p:nvSpPr>
          <p:cNvPr id="58" name="Google Shape;58;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10"/>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dirty="0">
                <a:solidFill>
                  <a:srgbClr val="0B5394"/>
                </a:solidFill>
                <a:latin typeface="Century Gothic"/>
                <a:ea typeface="Century Gothic"/>
                <a:cs typeface="Century Gothic"/>
                <a:sym typeface="Century Gothic"/>
              </a:rPr>
              <a:t>LESSON CLOSURE</a:t>
            </a:r>
            <a:endParaRPr sz="1600" b="0" i="0" u="none" strike="noStrike" cap="none" dirty="0">
              <a:solidFill>
                <a:srgbClr val="0B5394"/>
              </a:solidFill>
              <a:latin typeface="Century Gothic"/>
              <a:ea typeface="Century Gothic"/>
              <a:cs typeface="Century Gothic"/>
              <a:sym typeface="Century Gothic"/>
            </a:endParaRPr>
          </a:p>
        </p:txBody>
      </p:sp>
      <p:sp>
        <p:nvSpPr>
          <p:cNvPr id="60" name="Google Shape;60;p10"/>
          <p:cNvSpPr/>
          <p:nvPr/>
        </p:nvSpPr>
        <p:spPr>
          <a:xfrm>
            <a:off x="45850" y="231925"/>
            <a:ext cx="6680400" cy="423000"/>
          </a:xfrm>
          <a:prstGeom prst="rect">
            <a:avLst/>
          </a:prstGeom>
          <a:solidFill>
            <a:srgbClr val="019D8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10"/>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lstStyle>
            <a:lvl1pPr lv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r>
              <a:rPr lang="en-US"/>
              <a:t>Click to edit Master subtitle style</a:t>
            </a:r>
            <a:endParaRPr dirty="0"/>
          </a:p>
        </p:txBody>
      </p:sp>
      <p:sp>
        <p:nvSpPr>
          <p:cNvPr id="62" name="Google Shape;62;p10"/>
          <p:cNvSpPr txBox="1">
            <a:spLocks noGrp="1"/>
          </p:cNvSpPr>
          <p:nvPr>
            <p:ph type="body" idx="2"/>
          </p:nvPr>
        </p:nvSpPr>
        <p:spPr>
          <a:xfrm>
            <a:off x="552550" y="689050"/>
            <a:ext cx="6173700" cy="42294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pPr lvl="0"/>
            <a:r>
              <a:rPr lang="en-US"/>
              <a:t>Edit Master text styles</a:t>
            </a:r>
          </a:p>
        </p:txBody>
      </p:sp>
    </p:spTree>
    <p:extLst>
      <p:ext uri="{BB962C8B-B14F-4D97-AF65-F5344CB8AC3E}">
        <p14:creationId xmlns:p14="http://schemas.microsoft.com/office/powerpoint/2010/main" val="276038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6569-522D-E74D-B65C-891A9B4F1B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7E7E0B-4934-0647-BBED-A1BC9E0710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CEF9E4-10AF-4A45-AD45-55E80A5C3D46}"/>
              </a:ext>
            </a:extLst>
          </p:cNvPr>
          <p:cNvSpPr>
            <a:spLocks noGrp="1"/>
          </p:cNvSpPr>
          <p:nvPr>
            <p:ph type="dt" sz="half" idx="10"/>
          </p:nvPr>
        </p:nvSpPr>
        <p:spPr/>
        <p:txBody>
          <a:bodyPr/>
          <a:lstStyle/>
          <a:p>
            <a:fld id="{6AA0634A-B74F-DE41-A961-B01348680346}" type="datetimeFigureOut">
              <a:rPr lang="en-US" smtClean="0"/>
              <a:t>8/17/20</a:t>
            </a:fld>
            <a:endParaRPr lang="en-US"/>
          </a:p>
        </p:txBody>
      </p:sp>
      <p:sp>
        <p:nvSpPr>
          <p:cNvPr id="5" name="Footer Placeholder 4">
            <a:extLst>
              <a:ext uri="{FF2B5EF4-FFF2-40B4-BE49-F238E27FC236}">
                <a16:creationId xmlns:a16="http://schemas.microsoft.com/office/drawing/2014/main" id="{F9D83307-6713-314A-895D-67A12E593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BD1F88-9350-6748-A3D4-CE36215F0A01}"/>
              </a:ext>
            </a:extLst>
          </p:cNvPr>
          <p:cNvSpPr>
            <a:spLocks noGrp="1"/>
          </p:cNvSpPr>
          <p:nvPr>
            <p:ph type="sldNum" sz="quarter" idx="12"/>
          </p:nvPr>
        </p:nvSpPr>
        <p:spPr/>
        <p:txBody>
          <a:bodyPr/>
          <a:lstStyle/>
          <a:p>
            <a:fld id="{16498CB8-60C1-4346-A68A-7262A68C83D9}" type="slidenum">
              <a:rPr lang="en-US" smtClean="0"/>
              <a:t>‹#›</a:t>
            </a:fld>
            <a:endParaRPr lang="en-US"/>
          </a:p>
        </p:txBody>
      </p:sp>
    </p:spTree>
    <p:extLst>
      <p:ext uri="{BB962C8B-B14F-4D97-AF65-F5344CB8AC3E}">
        <p14:creationId xmlns:p14="http://schemas.microsoft.com/office/powerpoint/2010/main" val="596065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9" name="Google Shape;9;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51" r:id="rId4"/>
    <p:sldLayoutId id="2147483649" r:id="rId5"/>
    <p:sldLayoutId id="2147483652" r:id="rId6"/>
    <p:sldLayoutId id="2147483653" r:id="rId7"/>
    <p:sldLayoutId id="2147483658" r:id="rId8"/>
    <p:sldLayoutId id="2147483662" r:id="rId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5.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 Id="rId9" Type="http://schemas.openxmlformats.org/officeDocument/2006/relationships/image" Target="../media/image8.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95;p14">
            <a:extLst>
              <a:ext uri="{FF2B5EF4-FFF2-40B4-BE49-F238E27FC236}">
                <a16:creationId xmlns:a16="http://schemas.microsoft.com/office/drawing/2014/main" id="{586E2318-5473-F044-8CF6-3131AC0DA1EC}"/>
              </a:ext>
            </a:extLst>
          </p:cNvPr>
          <p:cNvGraphicFramePr/>
          <p:nvPr>
            <p:extLst>
              <p:ext uri="{D42A27DB-BD31-4B8C-83A1-F6EECF244321}">
                <p14:modId xmlns:p14="http://schemas.microsoft.com/office/powerpoint/2010/main" val="3571314231"/>
              </p:ext>
            </p:extLst>
          </p:nvPr>
        </p:nvGraphicFramePr>
        <p:xfrm>
          <a:off x="6827802" y="333957"/>
          <a:ext cx="2134475" cy="1270786"/>
        </p:xfrm>
        <a:graphic>
          <a:graphicData uri="http://schemas.openxmlformats.org/drawingml/2006/table">
            <a:tbl>
              <a:tblPr>
                <a:noFill/>
                <a:tableStyleId>{3640CECF-2EC5-44C4-A8A7-45B56658353C}</a:tableStyleId>
              </a:tblPr>
              <a:tblGrid>
                <a:gridCol w="2134475">
                  <a:extLst>
                    <a:ext uri="{9D8B030D-6E8A-4147-A177-3AD203B41FA5}">
                      <a16:colId xmlns:a16="http://schemas.microsoft.com/office/drawing/2014/main" val="20000"/>
                    </a:ext>
                  </a:extLst>
                </a:gridCol>
              </a:tblGrid>
              <a:tr h="226818">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dirty="0">
                          <a:solidFill>
                            <a:srgbClr val="FFFFFF"/>
                          </a:solidFill>
                          <a:latin typeface="Century Gothic" panose="020B0502020202020204" pitchFamily="34" charset="0"/>
                          <a:ea typeface="Century Gothic"/>
                          <a:cs typeface="Century Gothic"/>
                          <a:sym typeface="Century Gothic"/>
                        </a:rPr>
                        <a:t>TEACHER CUE</a:t>
                      </a:r>
                      <a:endParaRPr sz="1100" b="1" u="none" strike="noStrike" cap="none" dirty="0">
                        <a:solidFill>
                          <a:srgbClr val="FFFFFF"/>
                        </a:solidFill>
                        <a:latin typeface="Century Gothic" panose="020B0502020202020204" pitchFamily="34" charset="0"/>
                        <a:ea typeface="Century Gothic"/>
                        <a:cs typeface="Century Gothic"/>
                        <a:sym typeface="Century Gothic"/>
                      </a:endParaRPr>
                    </a:p>
                  </a:txBody>
                  <a:tcPr marL="91425" marR="91425" marT="91425" marB="91425">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0"/>
                  </a:ext>
                </a:extLst>
              </a:tr>
              <a:tr h="920296">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400" u="none" strike="noStrike" cap="none" dirty="0">
                          <a:latin typeface="Century Gothic" panose="020B0502020202020204" pitchFamily="34" charset="0"/>
                          <a:ea typeface="Century Gothic"/>
                          <a:cs typeface="Century Gothic"/>
                          <a:sym typeface="Century Gothic"/>
                        </a:rPr>
                        <a:t>CFU</a:t>
                      </a:r>
                      <a:endParaRPr sz="1400" u="none" strike="noStrike" cap="none" dirty="0">
                        <a:latin typeface="Century Gothic" panose="020B0502020202020204" pitchFamily="34" charset="0"/>
                        <a:ea typeface="Century Gothic"/>
                        <a:cs typeface="Century Gothic"/>
                        <a:sym typeface="Century Gothic"/>
                      </a:endParaRPr>
                    </a:p>
                  </a:txBody>
                  <a:tcPr marL="91425" marR="91425" marT="91425" marB="91425">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4" name="Google Shape;78;p12">
            <a:extLst>
              <a:ext uri="{FF2B5EF4-FFF2-40B4-BE49-F238E27FC236}">
                <a16:creationId xmlns:a16="http://schemas.microsoft.com/office/drawing/2014/main" id="{0AC21EE6-6A42-3B4E-96FD-6335373F402D}"/>
              </a:ext>
            </a:extLst>
          </p:cNvPr>
          <p:cNvGraphicFramePr/>
          <p:nvPr>
            <p:extLst>
              <p:ext uri="{D42A27DB-BD31-4B8C-83A1-F6EECF244321}">
                <p14:modId xmlns:p14="http://schemas.microsoft.com/office/powerpoint/2010/main" val="113309706"/>
              </p:ext>
            </p:extLst>
          </p:nvPr>
        </p:nvGraphicFramePr>
        <p:xfrm>
          <a:off x="6827802" y="1706603"/>
          <a:ext cx="2134475" cy="960060"/>
        </p:xfrm>
        <a:graphic>
          <a:graphicData uri="http://schemas.openxmlformats.org/drawingml/2006/table">
            <a:tbl>
              <a:tblPr>
                <a:noFill/>
                <a:tableStyleId>{3640CECF-2EC5-44C4-A8A7-45B56658353C}</a:tableStyleId>
              </a:tblPr>
              <a:tblGrid>
                <a:gridCol w="21344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dirty="0">
                          <a:solidFill>
                            <a:srgbClr val="FFFFFF"/>
                          </a:solidFill>
                          <a:latin typeface="Century Gothic"/>
                          <a:ea typeface="Century Gothic"/>
                          <a:cs typeface="Century Gothic"/>
                          <a:sym typeface="Century Gothic"/>
                        </a:rPr>
                        <a:t>HINT</a:t>
                      </a:r>
                      <a:endParaRPr sz="1100" b="1" u="none" strike="noStrike" cap="none"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r>
                        <a:rPr lang="en-US" sz="1400" dirty="0">
                          <a:latin typeface="Century Gothic" panose="020B0502020202020204" pitchFamily="34" charset="0"/>
                        </a:rPr>
                        <a:t>Scaffolding for students</a:t>
                      </a: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5" name="Google Shape;95;p14">
            <a:extLst>
              <a:ext uri="{FF2B5EF4-FFF2-40B4-BE49-F238E27FC236}">
                <a16:creationId xmlns:a16="http://schemas.microsoft.com/office/drawing/2014/main" id="{E7E44A34-2CE7-3E4A-A36C-BB694BEEFE01}"/>
              </a:ext>
            </a:extLst>
          </p:cNvPr>
          <p:cNvGraphicFramePr/>
          <p:nvPr>
            <p:extLst>
              <p:ext uri="{D42A27DB-BD31-4B8C-83A1-F6EECF244321}">
                <p14:modId xmlns:p14="http://schemas.microsoft.com/office/powerpoint/2010/main" val="377564664"/>
              </p:ext>
            </p:extLst>
          </p:nvPr>
        </p:nvGraphicFramePr>
        <p:xfrm>
          <a:off x="6827802" y="2843000"/>
          <a:ext cx="2134475" cy="1121385"/>
        </p:xfrm>
        <a:graphic>
          <a:graphicData uri="http://schemas.openxmlformats.org/drawingml/2006/table">
            <a:tbl>
              <a:tblPr>
                <a:noFill/>
                <a:tableStyleId>{3640CECF-2EC5-44C4-A8A7-45B56658353C}</a:tableStyleId>
              </a:tblPr>
              <a:tblGrid>
                <a:gridCol w="21344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200" b="1" u="none" strike="noStrike" cap="none" dirty="0">
                          <a:solidFill>
                            <a:srgbClr val="FFFFFF"/>
                          </a:solidFill>
                          <a:latin typeface="Century Gothic" panose="020B0502020202020204" pitchFamily="34" charset="0"/>
                          <a:ea typeface="Century Gothic"/>
                          <a:cs typeface="Century Gothic"/>
                          <a:sym typeface="Century Gothic"/>
                        </a:rPr>
                        <a:t>MAKE THE CONNECTION</a:t>
                      </a:r>
                      <a:endParaRPr sz="1200" b="1" u="none" strike="noStrike" cap="none" dirty="0">
                        <a:solidFill>
                          <a:srgbClr val="FFFFFF"/>
                        </a:solidFill>
                        <a:latin typeface="Century Gothic" panose="020B0502020202020204" pitchFamily="34" charset="0"/>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55655">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400" b="0" i="0" u="none" strike="noStrike" cap="none" dirty="0">
                          <a:solidFill>
                            <a:srgbClr val="000000"/>
                          </a:solidFill>
                          <a:effectLst/>
                          <a:latin typeface="Century Gothic" panose="020B0502020202020204" pitchFamily="34" charset="0"/>
                          <a:cs typeface="Arial"/>
                          <a:sym typeface="Arial"/>
                        </a:rPr>
                        <a:t>Allow students to make the connection</a:t>
                      </a:r>
                      <a:endParaRPr sz="1100" u="none" strike="noStrike" cap="none" dirty="0">
                        <a:latin typeface="Century Gothic" panose="020B0502020202020204" pitchFamily="34" charset="0"/>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64341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C3FAA-E173-AB48-B8DC-5F9FE8D93820}"/>
              </a:ext>
            </a:extLst>
          </p:cNvPr>
          <p:cNvSpPr>
            <a:spLocks noGrp="1"/>
          </p:cNvSpPr>
          <p:nvPr>
            <p:ph type="title"/>
          </p:nvPr>
        </p:nvSpPr>
        <p:spPr/>
        <p:txBody>
          <a:bodyPr/>
          <a:lstStyle/>
          <a:p>
            <a:r>
              <a:rPr lang="en-AU" b="1" dirty="0"/>
              <a:t>Explaining alloy hardness</a:t>
            </a:r>
            <a:endParaRPr lang="en-US" dirty="0"/>
          </a:p>
        </p:txBody>
      </p:sp>
      <p:sp>
        <p:nvSpPr>
          <p:cNvPr id="3" name="Content Placeholder 2">
            <a:extLst>
              <a:ext uri="{FF2B5EF4-FFF2-40B4-BE49-F238E27FC236}">
                <a16:creationId xmlns:a16="http://schemas.microsoft.com/office/drawing/2014/main" id="{65B15184-CD0B-9C4C-8D15-A91C46744A21}"/>
              </a:ext>
            </a:extLst>
          </p:cNvPr>
          <p:cNvSpPr>
            <a:spLocks noGrp="1"/>
          </p:cNvSpPr>
          <p:nvPr>
            <p:ph idx="1"/>
          </p:nvPr>
        </p:nvSpPr>
        <p:spPr>
          <a:xfrm>
            <a:off x="-1" y="1152475"/>
            <a:ext cx="9028253" cy="3416400"/>
          </a:xfrm>
        </p:spPr>
        <p:txBody>
          <a:bodyPr/>
          <a:lstStyle/>
          <a:p>
            <a:r>
              <a:rPr lang="en-AU" sz="2400" dirty="0">
                <a:solidFill>
                  <a:schemeClr val="tx1"/>
                </a:solidFill>
              </a:rPr>
              <a:t>In the solid state, a pure metal has a giant metallic structure. </a:t>
            </a:r>
          </a:p>
          <a:p>
            <a:r>
              <a:rPr lang="en-AU" sz="2400" dirty="0">
                <a:solidFill>
                  <a:schemeClr val="tx1"/>
                </a:solidFill>
              </a:rPr>
              <a:t>The atoms are arranged in layers. </a:t>
            </a:r>
          </a:p>
          <a:p>
            <a:r>
              <a:rPr lang="en-AU" sz="2400" dirty="0">
                <a:solidFill>
                  <a:schemeClr val="tx1"/>
                </a:solidFill>
              </a:rPr>
              <a:t>When a force is applied, the layers may slide over each other. </a:t>
            </a:r>
          </a:p>
          <a:p>
            <a:r>
              <a:rPr lang="en-AU" sz="2400" dirty="0">
                <a:solidFill>
                  <a:schemeClr val="tx1"/>
                </a:solidFill>
              </a:rPr>
              <a:t>The greater the force needed, the harder and stronger the metal</a:t>
            </a:r>
          </a:p>
          <a:p>
            <a:r>
              <a:rPr lang="en-AU" sz="2400" dirty="0">
                <a:solidFill>
                  <a:schemeClr val="tx1"/>
                </a:solidFill>
              </a:rPr>
              <a:t>In a pure metal, the force needed to make the layers slide over each other is small. </a:t>
            </a:r>
          </a:p>
          <a:p>
            <a:r>
              <a:rPr lang="en-AU" sz="2400" dirty="0">
                <a:solidFill>
                  <a:schemeClr val="tx1"/>
                </a:solidFill>
              </a:rPr>
              <a:t>This explains why many pure metals are soft.</a:t>
            </a:r>
            <a:endParaRPr lang="en-US" sz="2400" dirty="0">
              <a:solidFill>
                <a:schemeClr val="tx1"/>
              </a:solidFill>
            </a:endParaRPr>
          </a:p>
        </p:txBody>
      </p:sp>
    </p:spTree>
    <p:extLst>
      <p:ext uri="{BB962C8B-B14F-4D97-AF65-F5344CB8AC3E}">
        <p14:creationId xmlns:p14="http://schemas.microsoft.com/office/powerpoint/2010/main" val="866425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37439-F02C-6A44-A37A-4D2A2F5C6EE8}"/>
              </a:ext>
            </a:extLst>
          </p:cNvPr>
          <p:cNvSpPr>
            <a:spLocks noGrp="1"/>
          </p:cNvSpPr>
          <p:nvPr>
            <p:ph type="title"/>
          </p:nvPr>
        </p:nvSpPr>
        <p:spPr>
          <a:xfrm>
            <a:off x="628650" y="273844"/>
            <a:ext cx="8240412" cy="994172"/>
          </a:xfrm>
        </p:spPr>
        <p:txBody>
          <a:bodyPr>
            <a:normAutofit fontScale="90000"/>
          </a:bodyPr>
          <a:lstStyle/>
          <a:p>
            <a:r>
              <a:rPr lang="en-AU" dirty="0"/>
              <a:t>Steels are examples of alloys</a:t>
            </a:r>
            <a:br>
              <a:rPr lang="en-AU" dirty="0"/>
            </a:br>
            <a:endParaRPr lang="en-US" dirty="0"/>
          </a:p>
        </p:txBody>
      </p:sp>
      <p:pic>
        <p:nvPicPr>
          <p:cNvPr id="5" name="Content Placeholder 4">
            <a:extLst>
              <a:ext uri="{FF2B5EF4-FFF2-40B4-BE49-F238E27FC236}">
                <a16:creationId xmlns:a16="http://schemas.microsoft.com/office/drawing/2014/main" id="{153EA030-8EC6-4845-9882-689093B16382}"/>
              </a:ext>
            </a:extLst>
          </p:cNvPr>
          <p:cNvPicPr>
            <a:picLocks noGrp="1" noChangeAspect="1"/>
          </p:cNvPicPr>
          <p:nvPr>
            <p:ph idx="1"/>
          </p:nvPr>
        </p:nvPicPr>
        <p:blipFill>
          <a:blip r:embed="rId2"/>
          <a:stretch>
            <a:fillRect/>
          </a:stretch>
        </p:blipFill>
        <p:spPr>
          <a:xfrm>
            <a:off x="92597" y="1790337"/>
            <a:ext cx="9138352" cy="1633357"/>
          </a:xfrm>
        </p:spPr>
      </p:pic>
      <p:sp>
        <p:nvSpPr>
          <p:cNvPr id="6" name="TextBox 5">
            <a:extLst>
              <a:ext uri="{FF2B5EF4-FFF2-40B4-BE49-F238E27FC236}">
                <a16:creationId xmlns:a16="http://schemas.microsoft.com/office/drawing/2014/main" id="{6BFE7420-661A-2B44-AA39-43580C6CEF10}"/>
              </a:ext>
            </a:extLst>
          </p:cNvPr>
          <p:cNvSpPr txBox="1"/>
          <p:nvPr/>
        </p:nvSpPr>
        <p:spPr>
          <a:xfrm>
            <a:off x="787743" y="1112108"/>
            <a:ext cx="6737522" cy="415498"/>
          </a:xfrm>
          <a:prstGeom prst="rect">
            <a:avLst/>
          </a:prstGeom>
          <a:noFill/>
        </p:spPr>
        <p:txBody>
          <a:bodyPr wrap="square" rtlCol="0">
            <a:spAutoFit/>
          </a:bodyPr>
          <a:lstStyle/>
          <a:p>
            <a:r>
              <a:rPr lang="en-AU" sz="2100" dirty="0"/>
              <a:t>There are many types of steel</a:t>
            </a:r>
            <a:endParaRPr lang="en-US" sz="2100" dirty="0"/>
          </a:p>
        </p:txBody>
      </p:sp>
    </p:spTree>
    <p:extLst>
      <p:ext uri="{BB962C8B-B14F-4D97-AF65-F5344CB8AC3E}">
        <p14:creationId xmlns:p14="http://schemas.microsoft.com/office/powerpoint/2010/main" val="144485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B7CDD51-B7F8-2442-94D2-9E8EF924EEC6}"/>
              </a:ext>
            </a:extLst>
          </p:cNvPr>
          <p:cNvGraphicFramePr>
            <a:graphicFrameLocks noGrp="1"/>
          </p:cNvGraphicFramePr>
          <p:nvPr>
            <p:ph idx="1"/>
            <p:extLst/>
          </p:nvPr>
        </p:nvGraphicFramePr>
        <p:xfrm>
          <a:off x="203887" y="259491"/>
          <a:ext cx="8452025" cy="4689392"/>
        </p:xfrm>
        <a:graphic>
          <a:graphicData uri="http://schemas.openxmlformats.org/drawingml/2006/table">
            <a:tbl>
              <a:tblPr firstRow="1" bandRow="1">
                <a:tableStyleId>{5C22544A-7EE6-4342-B048-85BDC9FD1C3A}</a:tableStyleId>
              </a:tblPr>
              <a:tblGrid>
                <a:gridCol w="1690405">
                  <a:extLst>
                    <a:ext uri="{9D8B030D-6E8A-4147-A177-3AD203B41FA5}">
                      <a16:colId xmlns:a16="http://schemas.microsoft.com/office/drawing/2014/main" val="1150929233"/>
                    </a:ext>
                  </a:extLst>
                </a:gridCol>
                <a:gridCol w="1690405">
                  <a:extLst>
                    <a:ext uri="{9D8B030D-6E8A-4147-A177-3AD203B41FA5}">
                      <a16:colId xmlns:a16="http://schemas.microsoft.com/office/drawing/2014/main" val="3544161659"/>
                    </a:ext>
                  </a:extLst>
                </a:gridCol>
                <a:gridCol w="1690405">
                  <a:extLst>
                    <a:ext uri="{9D8B030D-6E8A-4147-A177-3AD203B41FA5}">
                      <a16:colId xmlns:a16="http://schemas.microsoft.com/office/drawing/2014/main" val="2395125408"/>
                    </a:ext>
                  </a:extLst>
                </a:gridCol>
                <a:gridCol w="1690405">
                  <a:extLst>
                    <a:ext uri="{9D8B030D-6E8A-4147-A177-3AD203B41FA5}">
                      <a16:colId xmlns:a16="http://schemas.microsoft.com/office/drawing/2014/main" val="2854356824"/>
                    </a:ext>
                  </a:extLst>
                </a:gridCol>
                <a:gridCol w="1690405">
                  <a:extLst>
                    <a:ext uri="{9D8B030D-6E8A-4147-A177-3AD203B41FA5}">
                      <a16:colId xmlns:a16="http://schemas.microsoft.com/office/drawing/2014/main" val="857800475"/>
                    </a:ext>
                  </a:extLst>
                </a:gridCol>
              </a:tblGrid>
              <a:tr h="1172348">
                <a:tc>
                  <a:txBody>
                    <a:bodyPr/>
                    <a:lstStyle/>
                    <a:p>
                      <a:pPr algn="ctr"/>
                      <a:r>
                        <a:rPr lang="en-US" sz="2100" dirty="0"/>
                        <a:t>Type of Alloy</a:t>
                      </a:r>
                    </a:p>
                  </a:txBody>
                  <a:tcPr marL="68580" marR="68580" marT="34290" marB="34290"/>
                </a:tc>
                <a:tc>
                  <a:txBody>
                    <a:bodyPr/>
                    <a:lstStyle/>
                    <a:p>
                      <a:pPr algn="ctr"/>
                      <a:r>
                        <a:rPr lang="en-US" sz="2100" dirty="0"/>
                        <a:t>Main Metals</a:t>
                      </a:r>
                    </a:p>
                  </a:txBody>
                  <a:tcPr marL="68580" marR="68580" marT="34290" marB="34290"/>
                </a:tc>
                <a:tc>
                  <a:txBody>
                    <a:bodyPr/>
                    <a:lstStyle/>
                    <a:p>
                      <a:pPr algn="ctr"/>
                      <a:r>
                        <a:rPr lang="en-US" sz="2100" dirty="0"/>
                        <a:t>Other metals</a:t>
                      </a:r>
                    </a:p>
                  </a:txBody>
                  <a:tcPr marL="68580" marR="68580" marT="34290" marB="34290"/>
                </a:tc>
                <a:tc>
                  <a:txBody>
                    <a:bodyPr/>
                    <a:lstStyle/>
                    <a:p>
                      <a:pPr algn="ctr"/>
                      <a:r>
                        <a:rPr lang="en-US" sz="2100" dirty="0"/>
                        <a:t>Uses</a:t>
                      </a:r>
                    </a:p>
                  </a:txBody>
                  <a:tcPr marL="68580" marR="68580" marT="34290" marB="34290"/>
                </a:tc>
                <a:tc>
                  <a:txBody>
                    <a:bodyPr/>
                    <a:lstStyle/>
                    <a:p>
                      <a:pPr algn="ctr"/>
                      <a:r>
                        <a:rPr lang="en-US" sz="2100" dirty="0"/>
                        <a:t>Properties</a:t>
                      </a:r>
                    </a:p>
                  </a:txBody>
                  <a:tcPr marL="68580" marR="68580" marT="34290" marB="34290"/>
                </a:tc>
                <a:extLst>
                  <a:ext uri="{0D108BD9-81ED-4DB2-BD59-A6C34878D82A}">
                    <a16:rowId xmlns:a16="http://schemas.microsoft.com/office/drawing/2014/main" val="2377567180"/>
                  </a:ext>
                </a:extLst>
              </a:tr>
              <a:tr h="1172348">
                <a:tc>
                  <a:txBody>
                    <a:bodyPr/>
                    <a:lstStyle/>
                    <a:p>
                      <a:pPr algn="ctr"/>
                      <a:r>
                        <a:rPr lang="en-US" sz="2100" dirty="0"/>
                        <a:t>Brass</a:t>
                      </a:r>
                    </a:p>
                  </a:txBody>
                  <a:tcPr marL="68580" marR="68580" marT="34290" marB="34290"/>
                </a:tc>
                <a:tc>
                  <a:txBody>
                    <a:bodyPr/>
                    <a:lstStyle/>
                    <a:p>
                      <a:pPr algn="ctr"/>
                      <a:endParaRPr lang="en-US" sz="2100" dirty="0"/>
                    </a:p>
                  </a:txBody>
                  <a:tcPr marL="68580" marR="68580" marT="34290" marB="34290"/>
                </a:tc>
                <a:tc>
                  <a:txBody>
                    <a:bodyPr/>
                    <a:lstStyle/>
                    <a:p>
                      <a:pPr algn="ctr"/>
                      <a:endParaRPr lang="en-US" sz="2100" dirty="0"/>
                    </a:p>
                  </a:txBody>
                  <a:tcPr marL="68580" marR="68580" marT="34290" marB="34290"/>
                </a:tc>
                <a:tc>
                  <a:txBody>
                    <a:bodyPr/>
                    <a:lstStyle/>
                    <a:p>
                      <a:pPr algn="ctr"/>
                      <a:endParaRPr lang="en-US" sz="2100"/>
                    </a:p>
                  </a:txBody>
                  <a:tcPr marL="68580" marR="68580" marT="34290" marB="34290"/>
                </a:tc>
                <a:tc>
                  <a:txBody>
                    <a:bodyPr/>
                    <a:lstStyle/>
                    <a:p>
                      <a:pPr algn="ctr"/>
                      <a:endParaRPr lang="en-US" sz="2100"/>
                    </a:p>
                  </a:txBody>
                  <a:tcPr marL="68580" marR="68580" marT="34290" marB="34290"/>
                </a:tc>
                <a:extLst>
                  <a:ext uri="{0D108BD9-81ED-4DB2-BD59-A6C34878D82A}">
                    <a16:rowId xmlns:a16="http://schemas.microsoft.com/office/drawing/2014/main" val="393478842"/>
                  </a:ext>
                </a:extLst>
              </a:tr>
              <a:tr h="1172348">
                <a:tc>
                  <a:txBody>
                    <a:bodyPr/>
                    <a:lstStyle/>
                    <a:p>
                      <a:pPr algn="ctr"/>
                      <a:r>
                        <a:rPr lang="en-US" sz="2100" dirty="0"/>
                        <a:t>Bronze</a:t>
                      </a:r>
                    </a:p>
                  </a:txBody>
                  <a:tcPr marL="68580" marR="68580" marT="34290" marB="34290"/>
                </a:tc>
                <a:tc>
                  <a:txBody>
                    <a:bodyPr/>
                    <a:lstStyle/>
                    <a:p>
                      <a:pPr algn="ctr"/>
                      <a:endParaRPr lang="en-US" sz="2100" dirty="0"/>
                    </a:p>
                  </a:txBody>
                  <a:tcPr marL="68580" marR="68580" marT="34290" marB="34290"/>
                </a:tc>
                <a:tc>
                  <a:txBody>
                    <a:bodyPr/>
                    <a:lstStyle/>
                    <a:p>
                      <a:pPr algn="ctr"/>
                      <a:endParaRPr lang="en-US" sz="2100" dirty="0"/>
                    </a:p>
                  </a:txBody>
                  <a:tcPr marL="68580" marR="68580" marT="34290" marB="34290"/>
                </a:tc>
                <a:tc>
                  <a:txBody>
                    <a:bodyPr/>
                    <a:lstStyle/>
                    <a:p>
                      <a:pPr algn="ctr"/>
                      <a:endParaRPr lang="en-US" sz="2100"/>
                    </a:p>
                  </a:txBody>
                  <a:tcPr marL="68580" marR="68580" marT="34290" marB="34290"/>
                </a:tc>
                <a:tc>
                  <a:txBody>
                    <a:bodyPr/>
                    <a:lstStyle/>
                    <a:p>
                      <a:pPr algn="ctr"/>
                      <a:endParaRPr lang="en-US" sz="2100"/>
                    </a:p>
                  </a:txBody>
                  <a:tcPr marL="68580" marR="68580" marT="34290" marB="34290"/>
                </a:tc>
                <a:extLst>
                  <a:ext uri="{0D108BD9-81ED-4DB2-BD59-A6C34878D82A}">
                    <a16:rowId xmlns:a16="http://schemas.microsoft.com/office/drawing/2014/main" val="4058753216"/>
                  </a:ext>
                </a:extLst>
              </a:tr>
              <a:tr h="1172348">
                <a:tc>
                  <a:txBody>
                    <a:bodyPr/>
                    <a:lstStyle/>
                    <a:p>
                      <a:pPr algn="ctr"/>
                      <a:r>
                        <a:rPr lang="en-US" sz="2100" dirty="0"/>
                        <a:t>Pewter</a:t>
                      </a:r>
                    </a:p>
                  </a:txBody>
                  <a:tcPr marL="68580" marR="68580" marT="34290" marB="34290"/>
                </a:tc>
                <a:tc>
                  <a:txBody>
                    <a:bodyPr/>
                    <a:lstStyle/>
                    <a:p>
                      <a:pPr algn="ctr"/>
                      <a:endParaRPr lang="en-US" sz="2100"/>
                    </a:p>
                  </a:txBody>
                  <a:tcPr marL="68580" marR="68580" marT="34290" marB="34290"/>
                </a:tc>
                <a:tc>
                  <a:txBody>
                    <a:bodyPr/>
                    <a:lstStyle/>
                    <a:p>
                      <a:pPr algn="ctr"/>
                      <a:endParaRPr lang="en-US" sz="2100" dirty="0"/>
                    </a:p>
                  </a:txBody>
                  <a:tcPr marL="68580" marR="68580" marT="34290" marB="34290"/>
                </a:tc>
                <a:tc>
                  <a:txBody>
                    <a:bodyPr/>
                    <a:lstStyle/>
                    <a:p>
                      <a:pPr algn="ctr"/>
                      <a:endParaRPr lang="en-US" sz="2100"/>
                    </a:p>
                  </a:txBody>
                  <a:tcPr marL="68580" marR="68580" marT="34290" marB="34290"/>
                </a:tc>
                <a:tc>
                  <a:txBody>
                    <a:bodyPr/>
                    <a:lstStyle/>
                    <a:p>
                      <a:pPr algn="ctr"/>
                      <a:endParaRPr lang="en-US" sz="2100" dirty="0"/>
                    </a:p>
                  </a:txBody>
                  <a:tcPr marL="68580" marR="68580" marT="34290" marB="34290"/>
                </a:tc>
                <a:extLst>
                  <a:ext uri="{0D108BD9-81ED-4DB2-BD59-A6C34878D82A}">
                    <a16:rowId xmlns:a16="http://schemas.microsoft.com/office/drawing/2014/main" val="713591912"/>
                  </a:ext>
                </a:extLst>
              </a:tr>
            </a:tbl>
          </a:graphicData>
        </a:graphic>
      </p:graphicFrame>
    </p:spTree>
    <p:extLst>
      <p:ext uri="{BB962C8B-B14F-4D97-AF65-F5344CB8AC3E}">
        <p14:creationId xmlns:p14="http://schemas.microsoft.com/office/powerpoint/2010/main" val="1941605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B7CDD51-B7F8-2442-94D2-9E8EF924EEC6}"/>
              </a:ext>
            </a:extLst>
          </p:cNvPr>
          <p:cNvGraphicFramePr>
            <a:graphicFrameLocks noGrp="1"/>
          </p:cNvGraphicFramePr>
          <p:nvPr>
            <p:ph idx="1"/>
            <p:extLst>
              <p:ext uri="{D42A27DB-BD31-4B8C-83A1-F6EECF244321}">
                <p14:modId xmlns:p14="http://schemas.microsoft.com/office/powerpoint/2010/main" val="1880121342"/>
              </p:ext>
            </p:extLst>
          </p:nvPr>
        </p:nvGraphicFramePr>
        <p:xfrm>
          <a:off x="0" y="0"/>
          <a:ext cx="9144000" cy="5143500"/>
        </p:xfrm>
        <a:graphic>
          <a:graphicData uri="http://schemas.openxmlformats.org/drawingml/2006/table">
            <a:tbl>
              <a:tblPr firstRow="1" bandRow="1">
                <a:tableStyleId>{5C22544A-7EE6-4342-B048-85BDC9FD1C3A}</a:tableStyleId>
              </a:tblPr>
              <a:tblGrid>
                <a:gridCol w="902232">
                  <a:extLst>
                    <a:ext uri="{9D8B030D-6E8A-4147-A177-3AD203B41FA5}">
                      <a16:colId xmlns:a16="http://schemas.microsoft.com/office/drawing/2014/main" val="1150929233"/>
                    </a:ext>
                  </a:extLst>
                </a:gridCol>
                <a:gridCol w="951283">
                  <a:extLst>
                    <a:ext uri="{9D8B030D-6E8A-4147-A177-3AD203B41FA5}">
                      <a16:colId xmlns:a16="http://schemas.microsoft.com/office/drawing/2014/main" val="3544161659"/>
                    </a:ext>
                  </a:extLst>
                </a:gridCol>
                <a:gridCol w="1399267">
                  <a:extLst>
                    <a:ext uri="{9D8B030D-6E8A-4147-A177-3AD203B41FA5}">
                      <a16:colId xmlns:a16="http://schemas.microsoft.com/office/drawing/2014/main" val="3964355619"/>
                    </a:ext>
                  </a:extLst>
                </a:gridCol>
                <a:gridCol w="3070138">
                  <a:extLst>
                    <a:ext uri="{9D8B030D-6E8A-4147-A177-3AD203B41FA5}">
                      <a16:colId xmlns:a16="http://schemas.microsoft.com/office/drawing/2014/main" val="2854356824"/>
                    </a:ext>
                  </a:extLst>
                </a:gridCol>
                <a:gridCol w="2821080">
                  <a:extLst>
                    <a:ext uri="{9D8B030D-6E8A-4147-A177-3AD203B41FA5}">
                      <a16:colId xmlns:a16="http://schemas.microsoft.com/office/drawing/2014/main" val="857800475"/>
                    </a:ext>
                  </a:extLst>
                </a:gridCol>
              </a:tblGrid>
              <a:tr h="933270">
                <a:tc>
                  <a:txBody>
                    <a:bodyPr/>
                    <a:lstStyle/>
                    <a:p>
                      <a:pPr algn="ctr"/>
                      <a:r>
                        <a:rPr lang="en-US" sz="1800" dirty="0"/>
                        <a:t>Type of Alloy</a:t>
                      </a:r>
                    </a:p>
                  </a:txBody>
                  <a:tcPr marL="68580" marR="68580" marT="34290" marB="34290"/>
                </a:tc>
                <a:tc>
                  <a:txBody>
                    <a:bodyPr/>
                    <a:lstStyle/>
                    <a:p>
                      <a:pPr algn="ctr"/>
                      <a:r>
                        <a:rPr lang="en-US" sz="1800" dirty="0"/>
                        <a:t>Main Metals</a:t>
                      </a:r>
                    </a:p>
                  </a:txBody>
                  <a:tcPr marL="68580" marR="68580" marT="34290" marB="34290"/>
                </a:tc>
                <a:tc>
                  <a:txBody>
                    <a:bodyPr/>
                    <a:lstStyle/>
                    <a:p>
                      <a:pPr algn="ctr"/>
                      <a:r>
                        <a:rPr lang="en-US" sz="1800" dirty="0"/>
                        <a:t>Other metals</a:t>
                      </a:r>
                    </a:p>
                  </a:txBody>
                  <a:tcPr marL="68580" marR="68580" marT="34290" marB="34290"/>
                </a:tc>
                <a:tc>
                  <a:txBody>
                    <a:bodyPr/>
                    <a:lstStyle/>
                    <a:p>
                      <a:pPr algn="ctr"/>
                      <a:r>
                        <a:rPr lang="en-US" sz="1800" dirty="0"/>
                        <a:t>Uses</a:t>
                      </a:r>
                    </a:p>
                  </a:txBody>
                  <a:tcPr marL="68580" marR="68580" marT="34290" marB="34290"/>
                </a:tc>
                <a:tc>
                  <a:txBody>
                    <a:bodyPr/>
                    <a:lstStyle/>
                    <a:p>
                      <a:pPr algn="ctr"/>
                      <a:r>
                        <a:rPr lang="en-US" sz="1800" dirty="0"/>
                        <a:t>Properties</a:t>
                      </a:r>
                    </a:p>
                  </a:txBody>
                  <a:tcPr marL="68580" marR="68580" marT="34290" marB="34290"/>
                </a:tc>
                <a:extLst>
                  <a:ext uri="{0D108BD9-81ED-4DB2-BD59-A6C34878D82A}">
                    <a16:rowId xmlns:a16="http://schemas.microsoft.com/office/drawing/2014/main" val="2377567180"/>
                  </a:ext>
                </a:extLst>
              </a:tr>
              <a:tr h="1414457">
                <a:tc>
                  <a:txBody>
                    <a:bodyPr/>
                    <a:lstStyle/>
                    <a:p>
                      <a:pPr algn="ctr"/>
                      <a:r>
                        <a:rPr lang="en-US" sz="1800" dirty="0"/>
                        <a:t>Brass</a:t>
                      </a:r>
                    </a:p>
                  </a:txBody>
                  <a:tcPr marL="68580" marR="68580" marT="34290" marB="34290"/>
                </a:tc>
                <a:tc>
                  <a:txBody>
                    <a:bodyPr/>
                    <a:lstStyle/>
                    <a:p>
                      <a:pPr algn="ctr"/>
                      <a:r>
                        <a:rPr lang="en-US" sz="1800" dirty="0"/>
                        <a:t>Copper, Zinc</a:t>
                      </a:r>
                    </a:p>
                  </a:txBody>
                  <a:tcPr marL="68580" marR="68580" marT="34290" marB="34290"/>
                </a:tc>
                <a:tc>
                  <a:txBody>
                    <a:bodyPr/>
                    <a:lstStyle/>
                    <a:p>
                      <a:pPr algn="ctr"/>
                      <a:r>
                        <a:rPr lang="en-US" sz="1800" dirty="0"/>
                        <a:t>Tin</a:t>
                      </a:r>
                    </a:p>
                  </a:txBody>
                  <a:tcPr marL="68580" marR="68580" marT="34290" marB="34290"/>
                </a:tc>
                <a:tc>
                  <a:txBody>
                    <a:bodyPr/>
                    <a:lstStyle/>
                    <a:p>
                      <a:pPr algn="ctr"/>
                      <a:r>
                        <a:rPr lang="en-AU" sz="1800" dirty="0"/>
                        <a:t>Locks, gears, bearings, doorknobs, plumbing and electrical brass musical instruments</a:t>
                      </a:r>
                      <a:endParaRPr lang="en-US" sz="1800" dirty="0"/>
                    </a:p>
                  </a:txBody>
                  <a:tcPr marL="68580" marR="68580" marT="34290" marB="34290"/>
                </a:tc>
                <a:tc>
                  <a:txBody>
                    <a:bodyPr/>
                    <a:lstStyle/>
                    <a:p>
                      <a:pPr algn="ctr"/>
                      <a:r>
                        <a:rPr lang="en-AU" sz="1800" dirty="0"/>
                        <a:t>Ductile, wear-resistance, hard, electrical conductivity, corrosion resistance.</a:t>
                      </a:r>
                      <a:endParaRPr lang="en-US" sz="1800" dirty="0"/>
                    </a:p>
                  </a:txBody>
                  <a:tcPr marL="68580" marR="68580" marT="34290" marB="34290"/>
                </a:tc>
                <a:extLst>
                  <a:ext uri="{0D108BD9-81ED-4DB2-BD59-A6C34878D82A}">
                    <a16:rowId xmlns:a16="http://schemas.microsoft.com/office/drawing/2014/main" val="393478842"/>
                  </a:ext>
                </a:extLst>
              </a:tr>
              <a:tr h="1507590">
                <a:tc>
                  <a:txBody>
                    <a:bodyPr/>
                    <a:lstStyle/>
                    <a:p>
                      <a:pPr algn="ctr"/>
                      <a:r>
                        <a:rPr lang="en-US" sz="1800" dirty="0"/>
                        <a:t>Bronze</a:t>
                      </a:r>
                    </a:p>
                  </a:txBody>
                  <a:tcPr marL="68580" marR="68580" marT="34290" marB="34290"/>
                </a:tc>
                <a:tc>
                  <a:txBody>
                    <a:bodyPr/>
                    <a:lstStyle/>
                    <a:p>
                      <a:pPr algn="ctr"/>
                      <a:r>
                        <a:rPr lang="en-US" sz="1800" dirty="0"/>
                        <a:t>Copper, Tin</a:t>
                      </a:r>
                    </a:p>
                  </a:txBody>
                  <a:tcPr marL="68580" marR="68580" marT="34290" marB="34290"/>
                </a:tc>
                <a:tc>
                  <a:txBody>
                    <a:bodyPr/>
                    <a:lstStyle/>
                    <a:p>
                      <a:pPr algn="ctr"/>
                      <a:r>
                        <a:rPr lang="en-US" sz="1800" dirty="0"/>
                        <a:t>Aluminium</a:t>
                      </a:r>
                    </a:p>
                    <a:p>
                      <a:pPr algn="ctr"/>
                      <a:r>
                        <a:rPr lang="en-US" sz="1800" dirty="0"/>
                        <a:t>Manganese</a:t>
                      </a:r>
                    </a:p>
                    <a:p>
                      <a:pPr algn="ctr"/>
                      <a:r>
                        <a:rPr lang="en-US" sz="1800" dirty="0"/>
                        <a:t>Nickel, Zinc</a:t>
                      </a:r>
                    </a:p>
                  </a:txBody>
                  <a:tcPr marL="68580" marR="68580" marT="34290" marB="34290"/>
                </a:tc>
                <a:tc>
                  <a:txBody>
                    <a:bodyPr/>
                    <a:lstStyle/>
                    <a:p>
                      <a:pPr algn="ctr"/>
                      <a:r>
                        <a:rPr lang="en-AU" sz="1800" dirty="0"/>
                        <a:t>Sculptures, musical instruments and medals, </a:t>
                      </a:r>
                      <a:endParaRPr lang="en-US" sz="1800" dirty="0"/>
                    </a:p>
                  </a:txBody>
                  <a:tcPr marL="68580" marR="68580" marT="34290" marB="34290"/>
                </a:tc>
                <a:tc>
                  <a:txBody>
                    <a:bodyPr/>
                    <a:lstStyle/>
                    <a:p>
                      <a:pPr algn="ctr"/>
                      <a:r>
                        <a:rPr lang="en-US" sz="1800" dirty="0"/>
                        <a:t>High electrical conductivity, low friction, corrosion resistance, strong</a:t>
                      </a:r>
                    </a:p>
                  </a:txBody>
                  <a:tcPr marL="68580" marR="68580" marT="34290" marB="34290"/>
                </a:tc>
                <a:extLst>
                  <a:ext uri="{0D108BD9-81ED-4DB2-BD59-A6C34878D82A}">
                    <a16:rowId xmlns:a16="http://schemas.microsoft.com/office/drawing/2014/main" val="4058753216"/>
                  </a:ext>
                </a:extLst>
              </a:tr>
              <a:tr h="1288183">
                <a:tc>
                  <a:txBody>
                    <a:bodyPr/>
                    <a:lstStyle/>
                    <a:p>
                      <a:pPr algn="ctr"/>
                      <a:r>
                        <a:rPr lang="en-US" sz="1800" dirty="0"/>
                        <a:t>Pewter</a:t>
                      </a:r>
                    </a:p>
                  </a:txBody>
                  <a:tcPr marL="68580" marR="68580" marT="34290" marB="34290"/>
                </a:tc>
                <a:tc>
                  <a:txBody>
                    <a:bodyPr/>
                    <a:lstStyle/>
                    <a:p>
                      <a:pPr algn="ctr"/>
                      <a:r>
                        <a:rPr lang="en-US" sz="1800" dirty="0"/>
                        <a:t>Tin, copper</a:t>
                      </a:r>
                    </a:p>
                  </a:txBody>
                  <a:tcPr marL="68580" marR="68580" marT="34290" marB="34290"/>
                </a:tc>
                <a:tc>
                  <a:txBody>
                    <a:bodyPr/>
                    <a:lstStyle/>
                    <a:p>
                      <a:pPr algn="ctr"/>
                      <a:r>
                        <a:rPr lang="en-US" sz="1800" dirty="0"/>
                        <a:t>Lead</a:t>
                      </a:r>
                    </a:p>
                  </a:txBody>
                  <a:tcPr marL="68580" marR="68580" marT="34290" marB="34290"/>
                </a:tc>
                <a:tc>
                  <a:txBody>
                    <a:bodyPr/>
                    <a:lstStyle/>
                    <a:p>
                      <a:pPr algn="ctr"/>
                      <a:r>
                        <a:rPr lang="en-AU" sz="1800" dirty="0"/>
                        <a:t>Figurines, plates, flatware, wall art, kettles and mugs.</a:t>
                      </a:r>
                      <a:endParaRPr lang="en-US" sz="1800" dirty="0"/>
                    </a:p>
                  </a:txBody>
                  <a:tcPr marL="68580" marR="68580" marT="34290" marB="34290"/>
                </a:tc>
                <a:tc>
                  <a:txBody>
                    <a:bodyPr/>
                    <a:lstStyle/>
                    <a:p>
                      <a:pPr algn="ctr"/>
                      <a:r>
                        <a:rPr lang="en-US" sz="1800" dirty="0"/>
                        <a:t>Low melting point</a:t>
                      </a:r>
                    </a:p>
                    <a:p>
                      <a:pPr algn="ctr"/>
                      <a:r>
                        <a:rPr lang="en-US" sz="1800" dirty="0"/>
                        <a:t>Soft, easy to shape</a:t>
                      </a:r>
                    </a:p>
                  </a:txBody>
                  <a:tcPr marL="68580" marR="68580" marT="34290" marB="34290"/>
                </a:tc>
                <a:extLst>
                  <a:ext uri="{0D108BD9-81ED-4DB2-BD59-A6C34878D82A}">
                    <a16:rowId xmlns:a16="http://schemas.microsoft.com/office/drawing/2014/main" val="713591912"/>
                  </a:ext>
                </a:extLst>
              </a:tr>
            </a:tbl>
          </a:graphicData>
        </a:graphic>
      </p:graphicFrame>
    </p:spTree>
    <p:extLst>
      <p:ext uri="{BB962C8B-B14F-4D97-AF65-F5344CB8AC3E}">
        <p14:creationId xmlns:p14="http://schemas.microsoft.com/office/powerpoint/2010/main" val="2443826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5E8B98-6253-964E-AAAC-574E5C9593DC}"/>
              </a:ext>
            </a:extLst>
          </p:cNvPr>
          <p:cNvPicPr>
            <a:picLocks noChangeAspect="1"/>
          </p:cNvPicPr>
          <p:nvPr/>
        </p:nvPicPr>
        <p:blipFill>
          <a:blip r:embed="rId3"/>
          <a:stretch>
            <a:fillRect/>
          </a:stretch>
        </p:blipFill>
        <p:spPr>
          <a:xfrm rot="16200000">
            <a:off x="5723101" y="1534581"/>
            <a:ext cx="4086225" cy="2428875"/>
          </a:xfrm>
          <a:prstGeom prst="rect">
            <a:avLst/>
          </a:prstGeom>
        </p:spPr>
      </p:pic>
      <p:sp>
        <p:nvSpPr>
          <p:cNvPr id="2" name="Title 1">
            <a:extLst>
              <a:ext uri="{FF2B5EF4-FFF2-40B4-BE49-F238E27FC236}">
                <a16:creationId xmlns:a16="http://schemas.microsoft.com/office/drawing/2014/main" id="{83A34C8D-BE91-064F-AA10-9E6589C39C4C}"/>
              </a:ext>
            </a:extLst>
          </p:cNvPr>
          <p:cNvSpPr>
            <a:spLocks noGrp="1"/>
          </p:cNvSpPr>
          <p:nvPr>
            <p:ph type="title"/>
          </p:nvPr>
        </p:nvSpPr>
        <p:spPr/>
        <p:txBody>
          <a:bodyPr/>
          <a:lstStyle/>
          <a:p>
            <a:r>
              <a:rPr lang="en-US" dirty="0"/>
              <a:t>Why are alloys stronger than pure metals?</a:t>
            </a:r>
          </a:p>
        </p:txBody>
      </p:sp>
      <p:sp>
        <p:nvSpPr>
          <p:cNvPr id="3" name="Content Placeholder 2">
            <a:extLst>
              <a:ext uri="{FF2B5EF4-FFF2-40B4-BE49-F238E27FC236}">
                <a16:creationId xmlns:a16="http://schemas.microsoft.com/office/drawing/2014/main" id="{9F6D6A55-A295-344D-A04E-9DF0BFB622DF}"/>
              </a:ext>
            </a:extLst>
          </p:cNvPr>
          <p:cNvSpPr>
            <a:spLocks noGrp="1"/>
          </p:cNvSpPr>
          <p:nvPr>
            <p:ph idx="1"/>
          </p:nvPr>
        </p:nvSpPr>
        <p:spPr>
          <a:xfrm>
            <a:off x="81024" y="1117267"/>
            <a:ext cx="6151362" cy="3263504"/>
          </a:xfrm>
        </p:spPr>
        <p:txBody>
          <a:bodyPr/>
          <a:lstStyle/>
          <a:p>
            <a:r>
              <a:rPr lang="en-AU" sz="2300" dirty="0">
                <a:solidFill>
                  <a:srgbClr val="0070C0"/>
                </a:solidFill>
              </a:rPr>
              <a:t>In an alloy, there are atoms of different sizes. </a:t>
            </a:r>
          </a:p>
          <a:p>
            <a:r>
              <a:rPr lang="en-AU" sz="2300" dirty="0">
                <a:solidFill>
                  <a:srgbClr val="0070C0"/>
                </a:solidFill>
              </a:rPr>
              <a:t>The smaller or bigger atoms change the neat layers of atoms in the pure metal into uneven layers </a:t>
            </a:r>
          </a:p>
          <a:p>
            <a:r>
              <a:rPr lang="en-AU" sz="2300" dirty="0"/>
              <a:t>This means that a greater force is required for the layers to slide over each other. </a:t>
            </a:r>
          </a:p>
          <a:p>
            <a:r>
              <a:rPr lang="en-AU" sz="2300" dirty="0"/>
              <a:t>The alloy is harder and stronger than the pure metal.</a:t>
            </a:r>
            <a:endParaRPr lang="en-US" sz="2300" dirty="0"/>
          </a:p>
        </p:txBody>
      </p:sp>
      <p:sp>
        <p:nvSpPr>
          <p:cNvPr id="6" name="TextBox 5">
            <a:extLst>
              <a:ext uri="{FF2B5EF4-FFF2-40B4-BE49-F238E27FC236}">
                <a16:creationId xmlns:a16="http://schemas.microsoft.com/office/drawing/2014/main" id="{A117A2E1-743F-1340-9D13-5E3C2F878905}"/>
              </a:ext>
            </a:extLst>
          </p:cNvPr>
          <p:cNvSpPr txBox="1"/>
          <p:nvPr/>
        </p:nvSpPr>
        <p:spPr>
          <a:xfrm>
            <a:off x="6134623" y="4665173"/>
            <a:ext cx="3436337" cy="253916"/>
          </a:xfrm>
          <a:prstGeom prst="rect">
            <a:avLst/>
          </a:prstGeom>
          <a:noFill/>
        </p:spPr>
        <p:txBody>
          <a:bodyPr wrap="square" rtlCol="0">
            <a:spAutoFit/>
          </a:bodyPr>
          <a:lstStyle/>
          <a:p>
            <a:r>
              <a:rPr lang="en-AU" sz="1050" dirty="0"/>
              <a:t>The metal lattice structure is distorted in alloys</a:t>
            </a:r>
            <a:endParaRPr lang="en-US" sz="1050" dirty="0"/>
          </a:p>
        </p:txBody>
      </p:sp>
    </p:spTree>
    <p:extLst>
      <p:ext uri="{BB962C8B-B14F-4D97-AF65-F5344CB8AC3E}">
        <p14:creationId xmlns:p14="http://schemas.microsoft.com/office/powerpoint/2010/main" val="3106703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19DAE-244E-A24E-8799-1B2C360C1755}"/>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7943B03F-E9B1-C74A-BEB3-B70332515ADB}"/>
              </a:ext>
            </a:extLst>
          </p:cNvPr>
          <p:cNvSpPr>
            <a:spLocks noGrp="1"/>
          </p:cNvSpPr>
          <p:nvPr>
            <p:ph idx="1"/>
          </p:nvPr>
        </p:nvSpPr>
        <p:spPr/>
        <p:txBody>
          <a:bodyPr/>
          <a:lstStyle/>
          <a:p>
            <a:r>
              <a:rPr lang="en-AU" dirty="0"/>
              <a:t>Explain why steel, which is an alloy of iron, is harder than pure iron?</a:t>
            </a:r>
          </a:p>
          <a:p>
            <a:endParaRPr lang="en-AU" dirty="0"/>
          </a:p>
          <a:p>
            <a:endParaRPr lang="en-AU" dirty="0"/>
          </a:p>
          <a:p>
            <a:r>
              <a:rPr lang="en-AU" dirty="0"/>
              <a:t>2 minutes</a:t>
            </a:r>
          </a:p>
          <a:p>
            <a:endParaRPr lang="en-US" dirty="0"/>
          </a:p>
        </p:txBody>
      </p:sp>
    </p:spTree>
    <p:extLst>
      <p:ext uri="{BB962C8B-B14F-4D97-AF65-F5344CB8AC3E}">
        <p14:creationId xmlns:p14="http://schemas.microsoft.com/office/powerpoint/2010/main" val="4022695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B66E8-16AF-5D4D-8015-7DE3FCDFD92E}"/>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55D0D31D-0C11-9247-950C-433DA7A2E397}"/>
              </a:ext>
            </a:extLst>
          </p:cNvPr>
          <p:cNvSpPr>
            <a:spLocks noGrp="1"/>
          </p:cNvSpPr>
          <p:nvPr>
            <p:ph idx="1"/>
          </p:nvPr>
        </p:nvSpPr>
        <p:spPr/>
        <p:txBody>
          <a:bodyPr/>
          <a:lstStyle/>
          <a:p>
            <a:r>
              <a:rPr lang="en-AU" sz="2400" dirty="0"/>
              <a:t>Why is steel, which is an alloy of iron, harder than pure iron?</a:t>
            </a:r>
          </a:p>
          <a:p>
            <a:r>
              <a:rPr lang="en-AU" sz="2400" dirty="0">
                <a:solidFill>
                  <a:srgbClr val="0070C0"/>
                </a:solidFill>
              </a:rPr>
              <a:t>Steel contains atoms of other elements as well as iron. These atoms have different sizes to iron atoms, so they distort the layers of atoms in the pure iron. This means that a greater force is required for the layers to slide over each other in steel, so steel is harder than pure iron</a:t>
            </a:r>
            <a:endParaRPr lang="en-US" sz="2400" dirty="0">
              <a:solidFill>
                <a:srgbClr val="0070C0"/>
              </a:solidFill>
            </a:endParaRPr>
          </a:p>
        </p:txBody>
      </p:sp>
    </p:spTree>
    <p:extLst>
      <p:ext uri="{BB962C8B-B14F-4D97-AF65-F5344CB8AC3E}">
        <p14:creationId xmlns:p14="http://schemas.microsoft.com/office/powerpoint/2010/main" val="2086919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AB2F2-DE13-BC41-9690-2A99D32F7B67}"/>
              </a:ext>
            </a:extLst>
          </p:cNvPr>
          <p:cNvSpPr>
            <a:spLocks noGrp="1"/>
          </p:cNvSpPr>
          <p:nvPr>
            <p:ph type="title"/>
          </p:nvPr>
        </p:nvSpPr>
        <p:spPr/>
        <p:txBody>
          <a:bodyPr/>
          <a:lstStyle/>
          <a:p>
            <a:endParaRPr lang="en-US"/>
          </a:p>
        </p:txBody>
      </p:sp>
      <p:pic>
        <p:nvPicPr>
          <p:cNvPr id="4" name="Mankind_ The Story of All of Us_ Bronze _ History.mp4">
            <a:hlinkClick r:id="" action="ppaction://media"/>
            <a:extLst>
              <a:ext uri="{FF2B5EF4-FFF2-40B4-BE49-F238E27FC236}">
                <a16:creationId xmlns:a16="http://schemas.microsoft.com/office/drawing/2014/main" id="{16E3ACB9-E4BB-C644-8AD6-CF458BB0CC5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5933" y="69300"/>
            <a:ext cx="8882143" cy="4996092"/>
          </a:xfrm>
        </p:spPr>
      </p:pic>
    </p:spTree>
    <p:extLst>
      <p:ext uri="{BB962C8B-B14F-4D97-AF65-F5344CB8AC3E}">
        <p14:creationId xmlns:p14="http://schemas.microsoft.com/office/powerpoint/2010/main" val="322985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0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BA73-66D8-BE4A-9B13-620970BAD0AD}"/>
              </a:ext>
            </a:extLst>
          </p:cNvPr>
          <p:cNvSpPr>
            <a:spLocks noGrp="1"/>
          </p:cNvSpPr>
          <p:nvPr>
            <p:ph type="title"/>
          </p:nvPr>
        </p:nvSpPr>
        <p:spPr/>
        <p:txBody>
          <a:bodyPr/>
          <a:lstStyle/>
          <a:p>
            <a:r>
              <a:rPr lang="en-US" dirty="0"/>
              <a:t>ChemSchool worksheet</a:t>
            </a:r>
          </a:p>
        </p:txBody>
      </p:sp>
      <p:sp>
        <p:nvSpPr>
          <p:cNvPr id="3" name="Content Placeholder 2">
            <a:extLst>
              <a:ext uri="{FF2B5EF4-FFF2-40B4-BE49-F238E27FC236}">
                <a16:creationId xmlns:a16="http://schemas.microsoft.com/office/drawing/2014/main" id="{6D9EAB43-D6BB-C34F-AEF1-073F17B94005}"/>
              </a:ext>
            </a:extLst>
          </p:cNvPr>
          <p:cNvSpPr>
            <a:spLocks noGrp="1"/>
          </p:cNvSpPr>
          <p:nvPr>
            <p:ph idx="1"/>
          </p:nvPr>
        </p:nvSpPr>
        <p:spPr/>
        <p:txBody>
          <a:bodyPr/>
          <a:lstStyle/>
          <a:p>
            <a:r>
              <a:rPr lang="en-US" dirty="0"/>
              <a:t>GCSE Chemistry metal alloys worksheet</a:t>
            </a:r>
          </a:p>
        </p:txBody>
      </p:sp>
    </p:spTree>
    <p:extLst>
      <p:ext uri="{BB962C8B-B14F-4D97-AF65-F5344CB8AC3E}">
        <p14:creationId xmlns:p14="http://schemas.microsoft.com/office/powerpoint/2010/main" val="3344576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BA73-66D8-BE4A-9B13-620970BAD0AD}"/>
              </a:ext>
            </a:extLst>
          </p:cNvPr>
          <p:cNvSpPr>
            <a:spLocks noGrp="1"/>
          </p:cNvSpPr>
          <p:nvPr>
            <p:ph type="title"/>
          </p:nvPr>
        </p:nvSpPr>
        <p:spPr>
          <a:xfrm>
            <a:off x="628650" y="84376"/>
            <a:ext cx="7886700" cy="994172"/>
          </a:xfrm>
        </p:spPr>
        <p:txBody>
          <a:bodyPr/>
          <a:lstStyle/>
          <a:p>
            <a:r>
              <a:rPr lang="en-US" dirty="0"/>
              <a:t>ChemSchool worksheet answers</a:t>
            </a:r>
          </a:p>
        </p:txBody>
      </p:sp>
      <p:sp>
        <p:nvSpPr>
          <p:cNvPr id="3" name="Content Placeholder 2">
            <a:extLst>
              <a:ext uri="{FF2B5EF4-FFF2-40B4-BE49-F238E27FC236}">
                <a16:creationId xmlns:a16="http://schemas.microsoft.com/office/drawing/2014/main" id="{6D9EAB43-D6BB-C34F-AEF1-073F17B94005}"/>
              </a:ext>
            </a:extLst>
          </p:cNvPr>
          <p:cNvSpPr>
            <a:spLocks noGrp="1"/>
          </p:cNvSpPr>
          <p:nvPr>
            <p:ph idx="1"/>
          </p:nvPr>
        </p:nvSpPr>
        <p:spPr>
          <a:xfrm>
            <a:off x="233127" y="925654"/>
            <a:ext cx="9331003" cy="3699395"/>
          </a:xfrm>
        </p:spPr>
        <p:txBody>
          <a:bodyPr>
            <a:normAutofit/>
          </a:bodyPr>
          <a:lstStyle/>
          <a:p>
            <a:pPr marL="385763" indent="-385763">
              <a:buFont typeface="+mj-lt"/>
              <a:buAutoNum type="alphaLcParenR"/>
            </a:pPr>
            <a:r>
              <a:rPr lang="en-US" dirty="0"/>
              <a:t>Describe the arrangement of the atoms in a metallic element.</a:t>
            </a:r>
          </a:p>
          <a:p>
            <a:pPr lvl="1"/>
            <a:r>
              <a:rPr lang="en-US" dirty="0">
                <a:solidFill>
                  <a:srgbClr val="0070C0"/>
                </a:solidFill>
              </a:rPr>
              <a:t>The atoms are arranged in a lattice structure, close together in an orderly fashion</a:t>
            </a:r>
          </a:p>
          <a:p>
            <a:pPr marL="385763" indent="-385763">
              <a:buFont typeface="+mj-lt"/>
              <a:buAutoNum type="alphaLcParenR"/>
            </a:pPr>
            <a:r>
              <a:rPr lang="en-US" dirty="0"/>
              <a:t>(</a:t>
            </a:r>
            <a:r>
              <a:rPr lang="en-US" dirty="0" err="1"/>
              <a:t>i</a:t>
            </a:r>
            <a:r>
              <a:rPr lang="en-US" dirty="0"/>
              <a:t>) Explain the meaning of the word </a:t>
            </a:r>
            <a:r>
              <a:rPr lang="en-US" i="1" dirty="0"/>
              <a:t>malleable</a:t>
            </a:r>
          </a:p>
          <a:p>
            <a:pPr lvl="1"/>
            <a:r>
              <a:rPr lang="en-AU" dirty="0">
                <a:solidFill>
                  <a:srgbClr val="0070C0"/>
                </a:solidFill>
              </a:rPr>
              <a:t>able to be hammered or pressed into shape without breaking or cracking</a:t>
            </a:r>
          </a:p>
          <a:p>
            <a:pPr marL="342900" lvl="1" indent="0">
              <a:buNone/>
            </a:pPr>
            <a:r>
              <a:rPr lang="en-US" sz="2100" dirty="0"/>
              <a:t> (ii) Explain the meaning of the word </a:t>
            </a:r>
            <a:r>
              <a:rPr lang="en-US" sz="2100" i="1" dirty="0"/>
              <a:t>ductile</a:t>
            </a:r>
          </a:p>
          <a:p>
            <a:pPr lvl="1"/>
            <a:r>
              <a:rPr lang="en-US" dirty="0">
                <a:solidFill>
                  <a:srgbClr val="0070C0"/>
                </a:solidFill>
              </a:rPr>
              <a:t>able to be</a:t>
            </a:r>
            <a:r>
              <a:rPr lang="en-AU" dirty="0">
                <a:solidFill>
                  <a:srgbClr val="0070C0"/>
                </a:solidFill>
              </a:rPr>
              <a:t> drawn out into a thin wire</a:t>
            </a:r>
            <a:endParaRPr lang="en-US" dirty="0">
              <a:solidFill>
                <a:srgbClr val="0070C0"/>
              </a:solidFill>
            </a:endParaRPr>
          </a:p>
          <a:p>
            <a:pPr marL="385763" indent="-385763">
              <a:buFont typeface="+mj-lt"/>
              <a:buAutoNum type="alphaLcParenR"/>
            </a:pPr>
            <a:r>
              <a:rPr lang="en-US" dirty="0"/>
              <a:t>.</a:t>
            </a:r>
          </a:p>
        </p:txBody>
      </p:sp>
      <p:pic>
        <p:nvPicPr>
          <p:cNvPr id="5" name="Picture 4">
            <a:extLst>
              <a:ext uri="{FF2B5EF4-FFF2-40B4-BE49-F238E27FC236}">
                <a16:creationId xmlns:a16="http://schemas.microsoft.com/office/drawing/2014/main" id="{5912A718-33A0-E046-A517-1B3F2B4E09DB}"/>
              </a:ext>
            </a:extLst>
          </p:cNvPr>
          <p:cNvPicPr>
            <a:picLocks noChangeAspect="1"/>
          </p:cNvPicPr>
          <p:nvPr/>
        </p:nvPicPr>
        <p:blipFill>
          <a:blip r:embed="rId3"/>
          <a:stretch>
            <a:fillRect/>
          </a:stretch>
        </p:blipFill>
        <p:spPr>
          <a:xfrm>
            <a:off x="702791" y="3051804"/>
            <a:ext cx="3282263" cy="1950995"/>
          </a:xfrm>
          <a:prstGeom prst="rect">
            <a:avLst/>
          </a:prstGeom>
        </p:spPr>
      </p:pic>
    </p:spTree>
    <p:extLst>
      <p:ext uri="{BB962C8B-B14F-4D97-AF65-F5344CB8AC3E}">
        <p14:creationId xmlns:p14="http://schemas.microsoft.com/office/powerpoint/2010/main" val="128342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2"/>
          <p:cNvSpPr txBox="1">
            <a:spLocks noGrp="1"/>
          </p:cNvSpPr>
          <p:nvPr>
            <p:ph type="body" idx="1"/>
          </p:nvPr>
        </p:nvSpPr>
        <p:spPr>
          <a:xfrm>
            <a:off x="497974" y="2842953"/>
            <a:ext cx="7541711" cy="2061822"/>
          </a:xfrm>
          <a:prstGeom prst="rect">
            <a:avLst/>
          </a:prstGeom>
          <a:noFill/>
          <a:ln>
            <a:noFill/>
          </a:ln>
        </p:spPr>
        <p:txBody>
          <a:bodyPr spcFirstLastPara="1" wrap="square" lIns="91425" tIns="91425" rIns="91425" bIns="91425" anchor="ctr" anchorCtr="0">
            <a:noAutofit/>
          </a:bodyPr>
          <a:lstStyle/>
          <a:p>
            <a:pPr marL="342900">
              <a:buFont typeface="Arial" panose="020B0604020202020204" pitchFamily="34" charset="0"/>
              <a:buChar char="•"/>
            </a:pPr>
            <a:r>
              <a:rPr lang="en-AU" sz="3200" dirty="0"/>
              <a:t>identify different alloys and explain, using examples, why we use them.</a:t>
            </a:r>
          </a:p>
          <a:p>
            <a:pPr marL="342900">
              <a:buFont typeface="Arial" panose="020B0604020202020204" pitchFamily="34" charset="0"/>
              <a:buChar char="•"/>
            </a:pPr>
            <a:r>
              <a:rPr lang="en-AU" sz="3200" dirty="0"/>
              <a:t>explain why alloys are mixtures</a:t>
            </a:r>
          </a:p>
        </p:txBody>
      </p:sp>
      <p:sp>
        <p:nvSpPr>
          <p:cNvPr id="76" name="Google Shape;76;p12"/>
          <p:cNvSpPr txBox="1">
            <a:spLocks noGrp="1"/>
          </p:cNvSpPr>
          <p:nvPr>
            <p:ph type="title"/>
          </p:nvPr>
        </p:nvSpPr>
        <p:spPr>
          <a:xfrm>
            <a:off x="532074" y="477525"/>
            <a:ext cx="5198099" cy="1835100"/>
          </a:xfrm>
          <a:prstGeom prst="rect">
            <a:avLst/>
          </a:prstGeom>
          <a:noFill/>
          <a:ln>
            <a:noFill/>
          </a:ln>
        </p:spPr>
        <p:txBody>
          <a:bodyPr spcFirstLastPara="1" wrap="square" lIns="91425" tIns="91425" rIns="91425" bIns="91425" anchor="ctr" anchorCtr="0">
            <a:noAutofit/>
          </a:bodyPr>
          <a:lstStyle/>
          <a:p>
            <a:r>
              <a:rPr lang="en-AU" sz="3000" b="1" dirty="0"/>
              <a:t>We are learning about alloys</a:t>
            </a:r>
            <a:endParaRPr lang="en-US" sz="3000" b="1" dirty="0"/>
          </a:p>
        </p:txBody>
      </p:sp>
      <p:graphicFrame>
        <p:nvGraphicFramePr>
          <p:cNvPr id="79" name="Google Shape;79;p12"/>
          <p:cNvGraphicFramePr/>
          <p:nvPr/>
        </p:nvGraphicFramePr>
        <p:xfrm>
          <a:off x="7603350" y="229425"/>
          <a:ext cx="1224575" cy="350490"/>
        </p:xfrm>
        <a:graphic>
          <a:graphicData uri="http://schemas.openxmlformats.org/drawingml/2006/table">
            <a:tbl>
              <a:tblPr>
                <a:noFill/>
                <a:tableStyleId>{3640CECF-2EC5-44C4-A8A7-45B56658353C}</a:tableStyleId>
              </a:tblPr>
              <a:tblGrid>
                <a:gridCol w="12245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dirty="0">
                          <a:solidFill>
                            <a:srgbClr val="FFFFFF"/>
                          </a:solidFill>
                          <a:latin typeface="Century Gothic"/>
                          <a:ea typeface="Century Gothic"/>
                          <a:cs typeface="Century Gothic"/>
                          <a:sym typeface="Century Gothic"/>
                        </a:rPr>
                        <a:t>TRACK WITH ME</a:t>
                      </a:r>
                      <a:endParaRPr sz="1100" b="1" u="none" strike="noStrike" cap="none"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80" name="Google Shape;80;p12"/>
          <p:cNvGraphicFramePr/>
          <p:nvPr/>
        </p:nvGraphicFramePr>
        <p:xfrm>
          <a:off x="7603350" y="738925"/>
          <a:ext cx="1224575" cy="350490"/>
        </p:xfrm>
        <a:graphic>
          <a:graphicData uri="http://schemas.openxmlformats.org/drawingml/2006/table">
            <a:tbl>
              <a:tblPr>
                <a:noFill/>
                <a:tableStyleId>{3640CECF-2EC5-44C4-A8A7-45B56658353C}</a:tableStyleId>
              </a:tblPr>
              <a:tblGrid>
                <a:gridCol w="12245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dirty="0">
                          <a:solidFill>
                            <a:srgbClr val="FFFFFF"/>
                          </a:solidFill>
                          <a:latin typeface="Century Gothic"/>
                          <a:ea typeface="Century Gothic"/>
                          <a:cs typeface="Century Gothic"/>
                          <a:sym typeface="Century Gothic"/>
                        </a:rPr>
                        <a:t>READ WITH ME</a:t>
                      </a:r>
                      <a:endParaRPr sz="1100" b="1" u="none" strike="noStrike" cap="none"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35306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B400-BF00-E84B-A080-F52FC441EF8E}"/>
              </a:ext>
            </a:extLst>
          </p:cNvPr>
          <p:cNvSpPr>
            <a:spLocks noGrp="1"/>
          </p:cNvSpPr>
          <p:nvPr>
            <p:ph type="title"/>
          </p:nvPr>
        </p:nvSpPr>
        <p:spPr/>
        <p:txBody>
          <a:bodyPr/>
          <a:lstStyle/>
          <a:p>
            <a:r>
              <a:rPr lang="en-US" dirty="0"/>
              <a:t>ChemSchool worksheet answers</a:t>
            </a:r>
          </a:p>
        </p:txBody>
      </p:sp>
      <p:sp>
        <p:nvSpPr>
          <p:cNvPr id="3" name="Content Placeholder 2">
            <a:extLst>
              <a:ext uri="{FF2B5EF4-FFF2-40B4-BE49-F238E27FC236}">
                <a16:creationId xmlns:a16="http://schemas.microsoft.com/office/drawing/2014/main" id="{74E99545-EA8F-3045-A870-FA58551018B7}"/>
              </a:ext>
            </a:extLst>
          </p:cNvPr>
          <p:cNvSpPr>
            <a:spLocks noGrp="1"/>
          </p:cNvSpPr>
          <p:nvPr>
            <p:ph idx="1"/>
          </p:nvPr>
        </p:nvSpPr>
        <p:spPr/>
        <p:txBody>
          <a:bodyPr/>
          <a:lstStyle/>
          <a:p>
            <a:pPr marL="385763" indent="-385763">
              <a:buFont typeface="+mj-lt"/>
              <a:buAutoNum type="alphaLcParenR" startAt="4"/>
            </a:pPr>
            <a:r>
              <a:rPr lang="en-US" dirty="0"/>
              <a:t>Explain how the structure of the alloy is different to that of the metallic element</a:t>
            </a:r>
          </a:p>
          <a:p>
            <a:pPr lvl="1"/>
            <a:r>
              <a:rPr lang="en-AU" dirty="0">
                <a:solidFill>
                  <a:srgbClr val="0070C0"/>
                </a:solidFill>
              </a:rPr>
              <a:t>In an alloy, there are atoms of different sizes. The smaller or bigger atoms change the neat layers of atoms in the pure metal into uneven layers </a:t>
            </a:r>
          </a:p>
          <a:p>
            <a:r>
              <a:rPr lang="en-US" dirty="0"/>
              <a:t>List the names of three different metal alloys and state which metals and other elements are contained in each alloy</a:t>
            </a:r>
          </a:p>
          <a:p>
            <a:pPr lvl="1"/>
            <a:endParaRPr lang="en-US" dirty="0">
              <a:solidFill>
                <a:schemeClr val="accent1"/>
              </a:solidFill>
            </a:endParaRPr>
          </a:p>
        </p:txBody>
      </p:sp>
    </p:spTree>
    <p:extLst>
      <p:ext uri="{BB962C8B-B14F-4D97-AF65-F5344CB8AC3E}">
        <p14:creationId xmlns:p14="http://schemas.microsoft.com/office/powerpoint/2010/main" val="859851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C21EB-169B-DC4D-8520-E9733FDFCDD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463B133-CAF5-624A-A7D6-10A6080616B0}"/>
              </a:ext>
            </a:extLst>
          </p:cNvPr>
          <p:cNvPicPr>
            <a:picLocks noGrp="1" noChangeAspect="1"/>
          </p:cNvPicPr>
          <p:nvPr>
            <p:ph idx="1"/>
          </p:nvPr>
        </p:nvPicPr>
        <p:blipFill>
          <a:blip r:embed="rId2"/>
          <a:stretch>
            <a:fillRect/>
          </a:stretch>
        </p:blipFill>
        <p:spPr>
          <a:xfrm>
            <a:off x="0" y="165994"/>
            <a:ext cx="9184465" cy="4801423"/>
          </a:xfrm>
        </p:spPr>
      </p:pic>
    </p:spTree>
    <p:extLst>
      <p:ext uri="{BB962C8B-B14F-4D97-AF65-F5344CB8AC3E}">
        <p14:creationId xmlns:p14="http://schemas.microsoft.com/office/powerpoint/2010/main" val="2757856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7403E-6348-1348-96C5-69231A33289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89D1840-C8A8-214E-AF52-C05BB4B58A20}"/>
              </a:ext>
            </a:extLst>
          </p:cNvPr>
          <p:cNvPicPr>
            <a:picLocks noGrp="1" noChangeAspect="1"/>
          </p:cNvPicPr>
          <p:nvPr>
            <p:ph idx="1"/>
          </p:nvPr>
        </p:nvPicPr>
        <p:blipFill>
          <a:blip r:embed="rId2"/>
          <a:stretch>
            <a:fillRect/>
          </a:stretch>
        </p:blipFill>
        <p:spPr>
          <a:xfrm>
            <a:off x="17439" y="123935"/>
            <a:ext cx="9126561" cy="4843482"/>
          </a:xfrm>
        </p:spPr>
      </p:pic>
    </p:spTree>
    <p:extLst>
      <p:ext uri="{BB962C8B-B14F-4D97-AF65-F5344CB8AC3E}">
        <p14:creationId xmlns:p14="http://schemas.microsoft.com/office/powerpoint/2010/main" val="1054329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5D445-1189-AE43-80AC-0FED0B7396D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F00E7FB-7092-4841-8C20-745D5E3CBF97}"/>
              </a:ext>
            </a:extLst>
          </p:cNvPr>
          <p:cNvPicPr>
            <a:picLocks noGrp="1" noChangeAspect="1"/>
          </p:cNvPicPr>
          <p:nvPr>
            <p:ph idx="1"/>
          </p:nvPr>
        </p:nvPicPr>
        <p:blipFill rotWithShape="1">
          <a:blip r:embed="rId2"/>
          <a:srcRect r="32087"/>
          <a:stretch/>
        </p:blipFill>
        <p:spPr>
          <a:xfrm>
            <a:off x="0" y="129747"/>
            <a:ext cx="9055574" cy="4879699"/>
          </a:xfrm>
        </p:spPr>
      </p:pic>
    </p:spTree>
    <p:extLst>
      <p:ext uri="{BB962C8B-B14F-4D97-AF65-F5344CB8AC3E}">
        <p14:creationId xmlns:p14="http://schemas.microsoft.com/office/powerpoint/2010/main" val="2882848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EDE3-1DE4-4243-A214-5E999E69014E}"/>
              </a:ext>
            </a:extLst>
          </p:cNvPr>
          <p:cNvSpPr>
            <a:spLocks noGrp="1"/>
          </p:cNvSpPr>
          <p:nvPr>
            <p:ph type="title"/>
          </p:nvPr>
        </p:nvSpPr>
        <p:spPr/>
        <p:txBody>
          <a:bodyPr/>
          <a:lstStyle/>
          <a:p>
            <a:r>
              <a:rPr lang="en-US" dirty="0"/>
              <a:t>Today’s learning outcomes</a:t>
            </a:r>
          </a:p>
        </p:txBody>
      </p:sp>
      <p:sp>
        <p:nvSpPr>
          <p:cNvPr id="3" name="Content Placeholder 2">
            <a:extLst>
              <a:ext uri="{FF2B5EF4-FFF2-40B4-BE49-F238E27FC236}">
                <a16:creationId xmlns:a16="http://schemas.microsoft.com/office/drawing/2014/main" id="{F613EAC5-CC62-5A4B-B7EE-C373DC53C071}"/>
              </a:ext>
            </a:extLst>
          </p:cNvPr>
          <p:cNvSpPr>
            <a:spLocks noGrp="1"/>
          </p:cNvSpPr>
          <p:nvPr>
            <p:ph idx="1"/>
          </p:nvPr>
        </p:nvSpPr>
        <p:spPr/>
        <p:txBody>
          <a:bodyPr/>
          <a:lstStyle/>
          <a:p>
            <a:r>
              <a:rPr lang="en-AU" dirty="0"/>
              <a:t>Today you will be able to </a:t>
            </a:r>
          </a:p>
          <a:p>
            <a:pPr lvl="1"/>
            <a:r>
              <a:rPr lang="en-AU" sz="2100" dirty="0"/>
              <a:t>identify different alloys and explain, using examples, why we use them.</a:t>
            </a:r>
          </a:p>
          <a:p>
            <a:pPr lvl="1"/>
            <a:r>
              <a:rPr lang="en-AU" sz="2100" dirty="0"/>
              <a:t>explain why alloys are mixtures</a:t>
            </a:r>
          </a:p>
          <a:p>
            <a:endParaRPr lang="en-US" dirty="0"/>
          </a:p>
        </p:txBody>
      </p:sp>
    </p:spTree>
    <p:extLst>
      <p:ext uri="{BB962C8B-B14F-4D97-AF65-F5344CB8AC3E}">
        <p14:creationId xmlns:p14="http://schemas.microsoft.com/office/powerpoint/2010/main" val="1129337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C5C698-D49A-5E4D-905A-AD99F16E9447}"/>
              </a:ext>
            </a:extLst>
          </p:cNvPr>
          <p:cNvSpPr txBox="1">
            <a:spLocks/>
          </p:cNvSpPr>
          <p:nvPr/>
        </p:nvSpPr>
        <p:spPr>
          <a:xfrm>
            <a:off x="232507" y="118224"/>
            <a:ext cx="10515600" cy="64585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solidFill>
                  <a:schemeClr val="bg1"/>
                </a:solidFill>
              </a:rPr>
              <a:t>Alloys in your home</a:t>
            </a:r>
          </a:p>
        </p:txBody>
      </p:sp>
      <p:sp>
        <p:nvSpPr>
          <p:cNvPr id="5" name="Content Placeholder 2">
            <a:extLst>
              <a:ext uri="{FF2B5EF4-FFF2-40B4-BE49-F238E27FC236}">
                <a16:creationId xmlns:a16="http://schemas.microsoft.com/office/drawing/2014/main" id="{C03FAED7-6A88-EB42-A8C8-93E89A16C68E}"/>
              </a:ext>
            </a:extLst>
          </p:cNvPr>
          <p:cNvSpPr txBox="1">
            <a:spLocks/>
          </p:cNvSpPr>
          <p:nvPr/>
        </p:nvSpPr>
        <p:spPr>
          <a:xfrm>
            <a:off x="20493" y="756763"/>
            <a:ext cx="5214551" cy="178036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None/>
              <a:defRPr sz="1800" b="0" i="0" u="none" strike="noStrike" cap="none">
                <a:solidFill>
                  <a:srgbClr val="FFFFFF"/>
                </a:solidFill>
                <a:latin typeface="Century Gothic"/>
                <a:ea typeface="Century Gothic"/>
                <a:cs typeface="Century Gothic"/>
                <a:sym typeface="Century Gothic"/>
              </a:defRPr>
            </a:lvl1pPr>
            <a:lvl2pPr marL="914400" marR="0" lvl="1" indent="-317500" algn="l" rtl="0" eaLnBrk="1" hangingPunct="1">
              <a:lnSpc>
                <a:spcPct val="115000"/>
              </a:lnSpc>
              <a:spcBef>
                <a:spcPts val="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r>
              <a:rPr lang="en-AU" dirty="0">
                <a:solidFill>
                  <a:schemeClr val="tx1"/>
                </a:solidFill>
              </a:rPr>
              <a:t>It would be almost impossible to find a single room in your house that didn’t contain a metal alloy.</a:t>
            </a:r>
          </a:p>
          <a:p>
            <a:endParaRPr lang="en-US" dirty="0"/>
          </a:p>
        </p:txBody>
      </p:sp>
      <p:pic>
        <p:nvPicPr>
          <p:cNvPr id="6" name="Picture 5">
            <a:extLst>
              <a:ext uri="{FF2B5EF4-FFF2-40B4-BE49-F238E27FC236}">
                <a16:creationId xmlns:a16="http://schemas.microsoft.com/office/drawing/2014/main" id="{81CF48C7-CA9D-F246-BEDE-7F513EE9B68C}"/>
              </a:ext>
            </a:extLst>
          </p:cNvPr>
          <p:cNvPicPr>
            <a:picLocks noChangeAspect="1"/>
          </p:cNvPicPr>
          <p:nvPr/>
        </p:nvPicPr>
        <p:blipFill>
          <a:blip r:embed="rId2"/>
          <a:stretch>
            <a:fillRect/>
          </a:stretch>
        </p:blipFill>
        <p:spPr>
          <a:xfrm>
            <a:off x="6209698" y="1646943"/>
            <a:ext cx="2503180" cy="1677389"/>
          </a:xfrm>
          <a:prstGeom prst="rect">
            <a:avLst/>
          </a:prstGeom>
        </p:spPr>
      </p:pic>
      <p:pic>
        <p:nvPicPr>
          <p:cNvPr id="7" name="Picture 6">
            <a:extLst>
              <a:ext uri="{FF2B5EF4-FFF2-40B4-BE49-F238E27FC236}">
                <a16:creationId xmlns:a16="http://schemas.microsoft.com/office/drawing/2014/main" id="{13D83D53-A9A4-AB4D-8D28-27F76B225810}"/>
              </a:ext>
            </a:extLst>
          </p:cNvPr>
          <p:cNvPicPr>
            <a:picLocks noChangeAspect="1"/>
          </p:cNvPicPr>
          <p:nvPr/>
        </p:nvPicPr>
        <p:blipFill>
          <a:blip r:embed="rId3"/>
          <a:stretch>
            <a:fillRect/>
          </a:stretch>
        </p:blipFill>
        <p:spPr>
          <a:xfrm>
            <a:off x="33630" y="1929807"/>
            <a:ext cx="2834296" cy="2811802"/>
          </a:xfrm>
          <a:prstGeom prst="rect">
            <a:avLst/>
          </a:prstGeom>
        </p:spPr>
      </p:pic>
      <p:pic>
        <p:nvPicPr>
          <p:cNvPr id="8" name="Picture 7">
            <a:extLst>
              <a:ext uri="{FF2B5EF4-FFF2-40B4-BE49-F238E27FC236}">
                <a16:creationId xmlns:a16="http://schemas.microsoft.com/office/drawing/2014/main" id="{204C0C6F-9768-8B40-A3E6-6E47ACE830F0}"/>
              </a:ext>
            </a:extLst>
          </p:cNvPr>
          <p:cNvPicPr>
            <a:picLocks noChangeAspect="1"/>
          </p:cNvPicPr>
          <p:nvPr/>
        </p:nvPicPr>
        <p:blipFill>
          <a:blip r:embed="rId4"/>
          <a:stretch>
            <a:fillRect/>
          </a:stretch>
        </p:blipFill>
        <p:spPr>
          <a:xfrm>
            <a:off x="3185344" y="1860788"/>
            <a:ext cx="2558529" cy="1671039"/>
          </a:xfrm>
          <a:prstGeom prst="rect">
            <a:avLst/>
          </a:prstGeom>
        </p:spPr>
      </p:pic>
      <p:pic>
        <p:nvPicPr>
          <p:cNvPr id="9" name="Picture 8">
            <a:extLst>
              <a:ext uri="{FF2B5EF4-FFF2-40B4-BE49-F238E27FC236}">
                <a16:creationId xmlns:a16="http://schemas.microsoft.com/office/drawing/2014/main" id="{D9D70842-DBF3-F148-AEFC-3BBCA8CA499D}"/>
              </a:ext>
            </a:extLst>
          </p:cNvPr>
          <p:cNvPicPr>
            <a:picLocks noChangeAspect="1"/>
          </p:cNvPicPr>
          <p:nvPr/>
        </p:nvPicPr>
        <p:blipFill>
          <a:blip r:embed="rId5"/>
          <a:stretch>
            <a:fillRect/>
          </a:stretch>
        </p:blipFill>
        <p:spPr>
          <a:xfrm>
            <a:off x="7176402" y="28050"/>
            <a:ext cx="1618893" cy="1618893"/>
          </a:xfrm>
          <a:prstGeom prst="rect">
            <a:avLst/>
          </a:prstGeom>
        </p:spPr>
      </p:pic>
      <p:pic>
        <p:nvPicPr>
          <p:cNvPr id="10" name="Picture 9">
            <a:extLst>
              <a:ext uri="{FF2B5EF4-FFF2-40B4-BE49-F238E27FC236}">
                <a16:creationId xmlns:a16="http://schemas.microsoft.com/office/drawing/2014/main" id="{1216E279-53FE-7D4F-A68E-EA68BDE5762C}"/>
              </a:ext>
            </a:extLst>
          </p:cNvPr>
          <p:cNvPicPr>
            <a:picLocks noChangeAspect="1"/>
          </p:cNvPicPr>
          <p:nvPr/>
        </p:nvPicPr>
        <p:blipFill>
          <a:blip r:embed="rId6"/>
          <a:stretch>
            <a:fillRect/>
          </a:stretch>
        </p:blipFill>
        <p:spPr>
          <a:xfrm>
            <a:off x="6883223" y="3342108"/>
            <a:ext cx="1790649" cy="1621263"/>
          </a:xfrm>
          <a:prstGeom prst="rect">
            <a:avLst/>
          </a:prstGeom>
        </p:spPr>
      </p:pic>
      <p:pic>
        <p:nvPicPr>
          <p:cNvPr id="11" name="Picture 10">
            <a:extLst>
              <a:ext uri="{FF2B5EF4-FFF2-40B4-BE49-F238E27FC236}">
                <a16:creationId xmlns:a16="http://schemas.microsoft.com/office/drawing/2014/main" id="{15CA6DD0-2646-D14E-929D-AC80D9E11CE7}"/>
              </a:ext>
            </a:extLst>
          </p:cNvPr>
          <p:cNvPicPr>
            <a:picLocks noChangeAspect="1"/>
          </p:cNvPicPr>
          <p:nvPr/>
        </p:nvPicPr>
        <p:blipFill>
          <a:blip r:embed="rId7"/>
          <a:stretch>
            <a:fillRect/>
          </a:stretch>
        </p:blipFill>
        <p:spPr>
          <a:xfrm>
            <a:off x="4875574" y="471865"/>
            <a:ext cx="1420045" cy="1420045"/>
          </a:xfrm>
          <a:prstGeom prst="rect">
            <a:avLst/>
          </a:prstGeom>
        </p:spPr>
      </p:pic>
      <p:pic>
        <p:nvPicPr>
          <p:cNvPr id="12" name="Picture 11">
            <a:extLst>
              <a:ext uri="{FF2B5EF4-FFF2-40B4-BE49-F238E27FC236}">
                <a16:creationId xmlns:a16="http://schemas.microsoft.com/office/drawing/2014/main" id="{B836693D-0768-F94A-8F41-AD97944D7B23}"/>
              </a:ext>
            </a:extLst>
          </p:cNvPr>
          <p:cNvPicPr>
            <a:picLocks noChangeAspect="1"/>
          </p:cNvPicPr>
          <p:nvPr/>
        </p:nvPicPr>
        <p:blipFill>
          <a:blip r:embed="rId8"/>
          <a:stretch>
            <a:fillRect/>
          </a:stretch>
        </p:blipFill>
        <p:spPr>
          <a:xfrm>
            <a:off x="2281179" y="3838424"/>
            <a:ext cx="1682165" cy="1124947"/>
          </a:xfrm>
          <a:prstGeom prst="rect">
            <a:avLst/>
          </a:prstGeom>
        </p:spPr>
      </p:pic>
      <p:pic>
        <p:nvPicPr>
          <p:cNvPr id="13" name="Picture 12">
            <a:extLst>
              <a:ext uri="{FF2B5EF4-FFF2-40B4-BE49-F238E27FC236}">
                <a16:creationId xmlns:a16="http://schemas.microsoft.com/office/drawing/2014/main" id="{56643A63-4796-4F42-A313-9A72ACC2A567}"/>
              </a:ext>
            </a:extLst>
          </p:cNvPr>
          <p:cNvPicPr>
            <a:picLocks noChangeAspect="1"/>
          </p:cNvPicPr>
          <p:nvPr/>
        </p:nvPicPr>
        <p:blipFill rotWithShape="1">
          <a:blip r:embed="rId9"/>
          <a:srcRect l="4722" t="29301" r="13434" b="11940"/>
          <a:stretch/>
        </p:blipFill>
        <p:spPr>
          <a:xfrm>
            <a:off x="4324405" y="3739322"/>
            <a:ext cx="2344323" cy="1327169"/>
          </a:xfrm>
          <a:prstGeom prst="rect">
            <a:avLst/>
          </a:prstGeom>
        </p:spPr>
      </p:pic>
    </p:spTree>
    <p:extLst>
      <p:ext uri="{BB962C8B-B14F-4D97-AF65-F5344CB8AC3E}">
        <p14:creationId xmlns:p14="http://schemas.microsoft.com/office/powerpoint/2010/main" val="292839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3" name="Subtitle 2">
            <a:extLst>
              <a:ext uri="{FF2B5EF4-FFF2-40B4-BE49-F238E27FC236}">
                <a16:creationId xmlns:a16="http://schemas.microsoft.com/office/drawing/2014/main" id="{8F0FBF12-FFCE-EF4E-870C-D0D204433AE7}"/>
              </a:ext>
            </a:extLst>
          </p:cNvPr>
          <p:cNvSpPr>
            <a:spLocks noGrp="1"/>
          </p:cNvSpPr>
          <p:nvPr>
            <p:ph type="subTitle" idx="1"/>
          </p:nvPr>
        </p:nvSpPr>
        <p:spPr/>
        <p:txBody>
          <a:bodyPr/>
          <a:lstStyle/>
          <a:p>
            <a:r>
              <a:rPr lang="en-AU" sz="1400" dirty="0"/>
              <a:t>identify different alloys and explain, using examples, why we use them.</a:t>
            </a:r>
          </a:p>
        </p:txBody>
      </p:sp>
      <p:graphicFrame>
        <p:nvGraphicFramePr>
          <p:cNvPr id="8" name="Google Shape;95;p14">
            <a:extLst>
              <a:ext uri="{FF2B5EF4-FFF2-40B4-BE49-F238E27FC236}">
                <a16:creationId xmlns:a16="http://schemas.microsoft.com/office/drawing/2014/main" id="{3A8E913A-1003-3C40-83D4-166E714D4A62}"/>
              </a:ext>
            </a:extLst>
          </p:cNvPr>
          <p:cNvGraphicFramePr/>
          <p:nvPr>
            <p:extLst>
              <p:ext uri="{D42A27DB-BD31-4B8C-83A1-F6EECF244321}">
                <p14:modId xmlns:p14="http://schemas.microsoft.com/office/powerpoint/2010/main" val="161907091"/>
              </p:ext>
            </p:extLst>
          </p:nvPr>
        </p:nvGraphicFramePr>
        <p:xfrm>
          <a:off x="6827804" y="266051"/>
          <a:ext cx="2134475" cy="1871508"/>
        </p:xfrm>
        <a:graphic>
          <a:graphicData uri="http://schemas.openxmlformats.org/drawingml/2006/table">
            <a:tbl>
              <a:tblPr>
                <a:noFill/>
                <a:tableStyleId>{3640CECF-2EC5-44C4-A8A7-45B56658353C}</a:tableStyleId>
              </a:tblPr>
              <a:tblGrid>
                <a:gridCol w="2134475">
                  <a:extLst>
                    <a:ext uri="{9D8B030D-6E8A-4147-A177-3AD203B41FA5}">
                      <a16:colId xmlns:a16="http://schemas.microsoft.com/office/drawing/2014/main" val="20000"/>
                    </a:ext>
                  </a:extLst>
                </a:gridCol>
              </a:tblGrid>
              <a:tr h="370052">
                <a:tc>
                  <a:txBody>
                    <a:bodyPr/>
                    <a:lstStyle/>
                    <a:p>
                      <a:pPr marL="0" marR="0" lvl="0" indent="0" algn="l" rtl="0">
                        <a:lnSpc>
                          <a:spcPct val="100000"/>
                        </a:lnSpc>
                        <a:spcBef>
                          <a:spcPts val="0"/>
                        </a:spcBef>
                        <a:spcAft>
                          <a:spcPts val="0"/>
                        </a:spcAft>
                        <a:buClr>
                          <a:srgbClr val="000000"/>
                        </a:buClr>
                        <a:buSzPts val="1100"/>
                        <a:buFont typeface="Arial"/>
                        <a:buNone/>
                      </a:pPr>
                      <a:r>
                        <a:rPr lang="en-GB" sz="1200" b="1" u="none" strike="noStrike" cap="none" dirty="0">
                          <a:solidFill>
                            <a:srgbClr val="FFFFFF"/>
                          </a:solidFill>
                          <a:latin typeface="Century Gothic" panose="020B0502020202020204" pitchFamily="34" charset="0"/>
                          <a:ea typeface="Century Gothic"/>
                          <a:cs typeface="Century Gothic"/>
                          <a:sym typeface="Century Gothic"/>
                        </a:rPr>
                        <a:t>MAKE THE CONNECTION</a:t>
                      </a:r>
                      <a:endParaRPr sz="1200" b="1" u="none" strike="noStrike" cap="none" dirty="0">
                        <a:solidFill>
                          <a:srgbClr val="FFFFFF"/>
                        </a:solidFill>
                        <a:latin typeface="Century Gothic" panose="020B0502020202020204" pitchFamily="34" charset="0"/>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1501456">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400" b="0" u="none" strike="noStrike" cap="none" dirty="0">
                          <a:latin typeface="Century Gothic" panose="020B0502020202020204" pitchFamily="34" charset="0"/>
                          <a:ea typeface="Century Gothic"/>
                          <a:cs typeface="Century Gothic"/>
                          <a:sym typeface="Century Gothic"/>
                        </a:rPr>
                        <a:t>Alloys – Used in every aspect of modern life</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AU" sz="1400" b="0" u="none" strike="noStrike" cap="none" dirty="0">
                          <a:latin typeface="Century Gothic" panose="020B0502020202020204" pitchFamily="34" charset="0"/>
                          <a:ea typeface="Century Gothic"/>
                          <a:cs typeface="Century Gothic"/>
                          <a:sym typeface="Century Gothic"/>
                        </a:rPr>
                        <a:t>In the home</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AU" sz="1400" b="0" u="none" strike="noStrike" cap="none" dirty="0">
                          <a:latin typeface="Century Gothic" panose="020B0502020202020204" pitchFamily="34" charset="0"/>
                          <a:ea typeface="Century Gothic"/>
                          <a:cs typeface="Century Gothic"/>
                          <a:sym typeface="Century Gothic"/>
                        </a:rPr>
                        <a:t>In business</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AU" sz="1400" b="0" u="none" strike="noStrike" cap="none" dirty="0">
                          <a:latin typeface="Century Gothic" panose="020B0502020202020204" pitchFamily="34" charset="0"/>
                          <a:ea typeface="Century Gothic"/>
                          <a:cs typeface="Century Gothic"/>
                          <a:sym typeface="Century Gothic"/>
                        </a:rPr>
                        <a:t>In industry</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AU" sz="1400" b="0" u="none" strike="noStrike" cap="none" dirty="0">
                          <a:latin typeface="Century Gothic" panose="020B0502020202020204" pitchFamily="34" charset="0"/>
                          <a:ea typeface="Century Gothic"/>
                          <a:cs typeface="Century Gothic"/>
                          <a:sym typeface="Century Gothic"/>
                        </a:rPr>
                        <a:t>In your phone</a:t>
                      </a:r>
                      <a:endParaRPr sz="1400" b="0" u="none" strike="noStrike" cap="none" dirty="0">
                        <a:latin typeface="Century Gothic" panose="020B0502020202020204" pitchFamily="34" charset="0"/>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6" name="Google Shape;93;p14">
            <a:extLst>
              <a:ext uri="{FF2B5EF4-FFF2-40B4-BE49-F238E27FC236}">
                <a16:creationId xmlns:a16="http://schemas.microsoft.com/office/drawing/2014/main" id="{251D3057-ACA1-2649-A89D-24E5237051DB}"/>
              </a:ext>
            </a:extLst>
          </p:cNvPr>
          <p:cNvSpPr txBox="1">
            <a:spLocks noGrp="1"/>
          </p:cNvSpPr>
          <p:nvPr>
            <p:ph type="body" idx="2"/>
          </p:nvPr>
        </p:nvSpPr>
        <p:spPr>
          <a:xfrm>
            <a:off x="552550" y="852700"/>
            <a:ext cx="6173700" cy="4065600"/>
          </a:xfrm>
          <a:prstGeom prst="rect">
            <a:avLst/>
          </a:prstGeom>
          <a:noFill/>
          <a:ln>
            <a:noFill/>
          </a:ln>
        </p:spPr>
        <p:txBody>
          <a:bodyPr spcFirstLastPara="1" wrap="square" lIns="91425" tIns="91425" rIns="91425" bIns="91425" anchor="t" anchorCtr="0">
            <a:noAutofit/>
          </a:bodyPr>
          <a:lstStyle/>
          <a:p>
            <a:pPr marL="114300" indent="0">
              <a:buNone/>
            </a:pPr>
            <a:r>
              <a:rPr lang="en-AU" sz="2000" b="1" dirty="0"/>
              <a:t>History of Alloys</a:t>
            </a:r>
          </a:p>
          <a:p>
            <a:r>
              <a:rPr lang="en-AU" dirty="0"/>
              <a:t>Metals did not become very useful until humans discovered how to make the first metal ALLOYS around 3500 years ago.</a:t>
            </a:r>
          </a:p>
          <a:p>
            <a:r>
              <a:rPr lang="en-CA" dirty="0"/>
              <a:t>In antiquity, bronze was the first alloy, or combination of metals, that impacted humanity. </a:t>
            </a:r>
          </a:p>
          <a:p>
            <a:r>
              <a:rPr lang="en-CA" dirty="0"/>
              <a:t>The Sumerians in the third millennia BC, developed an alloy of 90 per cent copper to 10 per cent tin. </a:t>
            </a:r>
          </a:p>
          <a:p>
            <a:r>
              <a:rPr lang="en-CA" dirty="0"/>
              <a:t>Harder and more chemically resistant than pure copper, societies which utilized bronze tools and weapons easily ruled their neighbours.</a:t>
            </a:r>
            <a:endParaRPr lang="en-AU" dirty="0"/>
          </a:p>
        </p:txBody>
      </p:sp>
    </p:spTree>
    <p:extLst>
      <p:ext uri="{BB962C8B-B14F-4D97-AF65-F5344CB8AC3E}">
        <p14:creationId xmlns:p14="http://schemas.microsoft.com/office/powerpoint/2010/main" val="2378199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74856BE-68BB-4CF9-AB93-58A4EDB3F52C}"/>
              </a:ext>
            </a:extLst>
          </p:cNvPr>
          <p:cNvSpPr>
            <a:spLocks noGrp="1"/>
          </p:cNvSpPr>
          <p:nvPr>
            <p:ph type="subTitle" idx="1"/>
          </p:nvPr>
        </p:nvSpPr>
        <p:spPr/>
        <p:txBody>
          <a:bodyPr/>
          <a:lstStyle/>
          <a:p>
            <a:r>
              <a:rPr lang="en-AU" sz="1400" dirty="0"/>
              <a:t>identify different alloys and explain, using examples, why we use them.</a:t>
            </a:r>
          </a:p>
        </p:txBody>
      </p:sp>
      <p:sp>
        <p:nvSpPr>
          <p:cNvPr id="3" name="Text Placeholder 2">
            <a:extLst>
              <a:ext uri="{FF2B5EF4-FFF2-40B4-BE49-F238E27FC236}">
                <a16:creationId xmlns:a16="http://schemas.microsoft.com/office/drawing/2014/main" id="{66CF8C8F-EA8A-41FD-90A4-B42009EDFB3A}"/>
              </a:ext>
            </a:extLst>
          </p:cNvPr>
          <p:cNvSpPr>
            <a:spLocks noGrp="1"/>
          </p:cNvSpPr>
          <p:nvPr>
            <p:ph type="body" idx="2"/>
          </p:nvPr>
        </p:nvSpPr>
        <p:spPr>
          <a:xfrm>
            <a:off x="552550" y="852700"/>
            <a:ext cx="5975572" cy="4065600"/>
          </a:xfrm>
        </p:spPr>
        <p:txBody>
          <a:bodyPr/>
          <a:lstStyle/>
          <a:p>
            <a:r>
              <a:rPr lang="en-CA" dirty="0"/>
              <a:t>We have the Persians to thank for the development for carbon steel in the 16th century BC and starting the Iron Age (in which we are arguably still living). </a:t>
            </a:r>
          </a:p>
          <a:p>
            <a:r>
              <a:rPr lang="en-CA" dirty="0"/>
              <a:t>Steel is the still the most widely produced metal, and is the building block of modern society. </a:t>
            </a:r>
          </a:p>
          <a:p>
            <a:r>
              <a:rPr lang="en-CA" dirty="0"/>
              <a:t>Early carbon steel was produced when iron was hammered and wrought in the presence of carbon (that was released by the fires used to heat it.)</a:t>
            </a:r>
            <a:endParaRPr lang="en-US" dirty="0"/>
          </a:p>
        </p:txBody>
      </p:sp>
      <p:graphicFrame>
        <p:nvGraphicFramePr>
          <p:cNvPr id="5" name="Google Shape;95;p14">
            <a:extLst>
              <a:ext uri="{FF2B5EF4-FFF2-40B4-BE49-F238E27FC236}">
                <a16:creationId xmlns:a16="http://schemas.microsoft.com/office/drawing/2014/main" id="{937725C4-86D0-664A-8165-D2A8132290BA}"/>
              </a:ext>
            </a:extLst>
          </p:cNvPr>
          <p:cNvGraphicFramePr/>
          <p:nvPr>
            <p:extLst>
              <p:ext uri="{D42A27DB-BD31-4B8C-83A1-F6EECF244321}">
                <p14:modId xmlns:p14="http://schemas.microsoft.com/office/powerpoint/2010/main" val="2090876635"/>
              </p:ext>
            </p:extLst>
          </p:nvPr>
        </p:nvGraphicFramePr>
        <p:xfrm>
          <a:off x="6827804" y="266051"/>
          <a:ext cx="2134475" cy="1871508"/>
        </p:xfrm>
        <a:graphic>
          <a:graphicData uri="http://schemas.openxmlformats.org/drawingml/2006/table">
            <a:tbl>
              <a:tblPr>
                <a:noFill/>
                <a:tableStyleId>{3640CECF-2EC5-44C4-A8A7-45B56658353C}</a:tableStyleId>
              </a:tblPr>
              <a:tblGrid>
                <a:gridCol w="2134475">
                  <a:extLst>
                    <a:ext uri="{9D8B030D-6E8A-4147-A177-3AD203B41FA5}">
                      <a16:colId xmlns:a16="http://schemas.microsoft.com/office/drawing/2014/main" val="20000"/>
                    </a:ext>
                  </a:extLst>
                </a:gridCol>
              </a:tblGrid>
              <a:tr h="370052">
                <a:tc>
                  <a:txBody>
                    <a:bodyPr/>
                    <a:lstStyle/>
                    <a:p>
                      <a:pPr marL="0" marR="0" lvl="0" indent="0" algn="l" rtl="0">
                        <a:lnSpc>
                          <a:spcPct val="100000"/>
                        </a:lnSpc>
                        <a:spcBef>
                          <a:spcPts val="0"/>
                        </a:spcBef>
                        <a:spcAft>
                          <a:spcPts val="0"/>
                        </a:spcAft>
                        <a:buClr>
                          <a:srgbClr val="000000"/>
                        </a:buClr>
                        <a:buSzPts val="1100"/>
                        <a:buFont typeface="Arial"/>
                        <a:buNone/>
                      </a:pPr>
                      <a:r>
                        <a:rPr lang="en-GB" sz="1200" b="1" u="none" strike="noStrike" cap="none" dirty="0">
                          <a:solidFill>
                            <a:srgbClr val="FFFFFF"/>
                          </a:solidFill>
                          <a:latin typeface="Century Gothic" panose="020B0502020202020204" pitchFamily="34" charset="0"/>
                          <a:ea typeface="Century Gothic"/>
                          <a:cs typeface="Century Gothic"/>
                          <a:sym typeface="Century Gothic"/>
                        </a:rPr>
                        <a:t>MAKE THE CONNECTION</a:t>
                      </a:r>
                      <a:endParaRPr sz="1200" b="1" u="none" strike="noStrike" cap="none" dirty="0">
                        <a:solidFill>
                          <a:srgbClr val="FFFFFF"/>
                        </a:solidFill>
                        <a:latin typeface="Century Gothic" panose="020B0502020202020204" pitchFamily="34" charset="0"/>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1501456">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400" b="0" u="none" strike="noStrike" cap="none" dirty="0">
                          <a:latin typeface="Century Gothic" panose="020B0502020202020204" pitchFamily="34" charset="0"/>
                          <a:ea typeface="Century Gothic"/>
                          <a:cs typeface="Century Gothic"/>
                          <a:sym typeface="Century Gothic"/>
                        </a:rPr>
                        <a:t>Alloys – Used in every aspect of modern life</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AU" sz="1400" b="0" u="none" strike="noStrike" cap="none" dirty="0">
                          <a:latin typeface="Century Gothic" panose="020B0502020202020204" pitchFamily="34" charset="0"/>
                          <a:ea typeface="Century Gothic"/>
                          <a:cs typeface="Century Gothic"/>
                          <a:sym typeface="Century Gothic"/>
                        </a:rPr>
                        <a:t>In the home</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AU" sz="1400" b="0" u="none" strike="noStrike" cap="none" dirty="0">
                          <a:latin typeface="Century Gothic" panose="020B0502020202020204" pitchFamily="34" charset="0"/>
                          <a:ea typeface="Century Gothic"/>
                          <a:cs typeface="Century Gothic"/>
                          <a:sym typeface="Century Gothic"/>
                        </a:rPr>
                        <a:t>In business</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AU" sz="1400" b="0" u="none" strike="noStrike" cap="none" dirty="0">
                          <a:latin typeface="Century Gothic" panose="020B0502020202020204" pitchFamily="34" charset="0"/>
                          <a:ea typeface="Century Gothic"/>
                          <a:cs typeface="Century Gothic"/>
                          <a:sym typeface="Century Gothic"/>
                        </a:rPr>
                        <a:t>In industry</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AU" sz="1400" b="0" u="none" strike="noStrike" cap="none" dirty="0">
                          <a:latin typeface="Century Gothic" panose="020B0502020202020204" pitchFamily="34" charset="0"/>
                          <a:ea typeface="Century Gothic"/>
                          <a:cs typeface="Century Gothic"/>
                          <a:sym typeface="Century Gothic"/>
                        </a:rPr>
                        <a:t>In your phone</a:t>
                      </a:r>
                      <a:endParaRPr sz="1400" b="0" u="none" strike="noStrike" cap="none" dirty="0">
                        <a:latin typeface="Century Gothic" panose="020B0502020202020204" pitchFamily="34" charset="0"/>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687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 name="Picture 8">
            <a:extLst>
              <a:ext uri="{FF2B5EF4-FFF2-40B4-BE49-F238E27FC236}">
                <a16:creationId xmlns:a16="http://schemas.microsoft.com/office/drawing/2014/main" id="{1C037B14-2D0B-F04C-81BD-122AB0F80216}"/>
              </a:ext>
            </a:extLst>
          </p:cNvPr>
          <p:cNvPicPr>
            <a:picLocks noChangeAspect="1"/>
          </p:cNvPicPr>
          <p:nvPr/>
        </p:nvPicPr>
        <p:blipFill>
          <a:blip r:embed="rId3"/>
          <a:stretch>
            <a:fillRect/>
          </a:stretch>
        </p:blipFill>
        <p:spPr>
          <a:xfrm>
            <a:off x="5488159" y="1140390"/>
            <a:ext cx="3530280" cy="3530280"/>
          </a:xfrm>
          <a:prstGeom prst="rect">
            <a:avLst/>
          </a:prstGeom>
        </p:spPr>
      </p:pic>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a:xfrm>
            <a:off x="0" y="266050"/>
            <a:ext cx="6589800" cy="348000"/>
          </a:xfrm>
        </p:spPr>
        <p:txBody>
          <a:bodyPr/>
          <a:lstStyle/>
          <a:p>
            <a:r>
              <a:rPr lang="en-AU" sz="1400" dirty="0"/>
              <a:t>identify different alloys and explain, using examples, why we use them.</a:t>
            </a:r>
          </a:p>
        </p:txBody>
      </p:sp>
      <p:sp>
        <p:nvSpPr>
          <p:cNvPr id="7" name="Title 1">
            <a:extLst>
              <a:ext uri="{FF2B5EF4-FFF2-40B4-BE49-F238E27FC236}">
                <a16:creationId xmlns:a16="http://schemas.microsoft.com/office/drawing/2014/main" id="{7083D222-C843-1B4B-A5C0-8B4F4844AD05}"/>
              </a:ext>
            </a:extLst>
          </p:cNvPr>
          <p:cNvSpPr txBox="1">
            <a:spLocks/>
          </p:cNvSpPr>
          <p:nvPr/>
        </p:nvSpPr>
        <p:spPr>
          <a:xfrm>
            <a:off x="488529" y="781598"/>
            <a:ext cx="10515600" cy="5377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a:t>The Bronze Age (</a:t>
            </a:r>
            <a:r>
              <a:rPr lang="en-AU" sz="2800" dirty="0"/>
              <a:t>c. 3200–600 BCE)</a:t>
            </a:r>
            <a:endParaRPr lang="en-US" sz="2800" dirty="0"/>
          </a:p>
        </p:txBody>
      </p:sp>
      <p:sp>
        <p:nvSpPr>
          <p:cNvPr id="8" name="Content Placeholder 2">
            <a:extLst>
              <a:ext uri="{FF2B5EF4-FFF2-40B4-BE49-F238E27FC236}">
                <a16:creationId xmlns:a16="http://schemas.microsoft.com/office/drawing/2014/main" id="{243DB6EE-2FEB-674E-B811-CF5BD34CF686}"/>
              </a:ext>
            </a:extLst>
          </p:cNvPr>
          <p:cNvSpPr txBox="1">
            <a:spLocks/>
          </p:cNvSpPr>
          <p:nvPr/>
        </p:nvSpPr>
        <p:spPr>
          <a:xfrm>
            <a:off x="127322" y="1307938"/>
            <a:ext cx="5619007" cy="383556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None/>
              <a:defRPr sz="1800" b="0" i="0" u="none" strike="noStrike" cap="none">
                <a:solidFill>
                  <a:srgbClr val="FFFFFF"/>
                </a:solidFill>
                <a:latin typeface="Century Gothic"/>
                <a:ea typeface="Century Gothic"/>
                <a:cs typeface="Century Gothic"/>
                <a:sym typeface="Century Gothic"/>
              </a:defRPr>
            </a:lvl1pPr>
            <a:lvl2pPr marL="914400" marR="0" lvl="1" indent="-317500" algn="l" rtl="0" eaLnBrk="1" hangingPunct="1">
              <a:lnSpc>
                <a:spcPct val="115000"/>
              </a:lnSpc>
              <a:spcBef>
                <a:spcPts val="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r>
              <a:rPr lang="en-AU" sz="2400" b="1" dirty="0">
                <a:solidFill>
                  <a:schemeClr val="tx1"/>
                </a:solidFill>
              </a:rPr>
              <a:t>Bronze was useful because of a few properties.</a:t>
            </a:r>
          </a:p>
          <a:p>
            <a:pPr>
              <a:buFont typeface="Arial" panose="020B0604020202020204" pitchFamily="34" charset="0"/>
              <a:buChar char="•"/>
            </a:pPr>
            <a:r>
              <a:rPr lang="en-AU" sz="2400" dirty="0">
                <a:solidFill>
                  <a:schemeClr val="tx1"/>
                </a:solidFill>
              </a:rPr>
              <a:t>It was extremely strong</a:t>
            </a:r>
          </a:p>
          <a:p>
            <a:pPr>
              <a:buFont typeface="Arial" panose="020B0604020202020204" pitchFamily="34" charset="0"/>
              <a:buChar char="•"/>
            </a:pPr>
            <a:r>
              <a:rPr lang="en-AU" sz="2400" dirty="0">
                <a:solidFill>
                  <a:schemeClr val="tx1"/>
                </a:solidFill>
              </a:rPr>
              <a:t>It was very malleable</a:t>
            </a:r>
          </a:p>
          <a:p>
            <a:pPr>
              <a:buFont typeface="Arial" panose="020B0604020202020204" pitchFamily="34" charset="0"/>
              <a:buChar char="•"/>
            </a:pPr>
            <a:r>
              <a:rPr lang="en-AU" sz="2400" dirty="0">
                <a:solidFill>
                  <a:schemeClr val="tx1"/>
                </a:solidFill>
              </a:rPr>
              <a:t>It melted at a temperature that could be achieved by the fires available at the time.</a:t>
            </a:r>
          </a:p>
          <a:p>
            <a:pPr>
              <a:buFont typeface="Arial" panose="020B0604020202020204" pitchFamily="34" charset="0"/>
              <a:buChar char="•"/>
            </a:pPr>
            <a:r>
              <a:rPr lang="en-AU" sz="2400" dirty="0">
                <a:solidFill>
                  <a:schemeClr val="tx1"/>
                </a:solidFill>
              </a:rPr>
              <a:t>It was highly resistant to corrosion</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5" name="Rectangle 4">
            <a:extLst>
              <a:ext uri="{FF2B5EF4-FFF2-40B4-BE49-F238E27FC236}">
                <a16:creationId xmlns:a16="http://schemas.microsoft.com/office/drawing/2014/main" id="{6E0E906F-DA39-A44F-9CD5-2E655992FC05}"/>
              </a:ext>
            </a:extLst>
          </p:cNvPr>
          <p:cNvSpPr/>
          <p:nvPr/>
        </p:nvSpPr>
        <p:spPr>
          <a:xfrm>
            <a:off x="167832" y="282612"/>
            <a:ext cx="6418161" cy="307777"/>
          </a:xfrm>
          <a:prstGeom prst="rect">
            <a:avLst/>
          </a:prstGeom>
        </p:spPr>
        <p:txBody>
          <a:bodyPr wrap="square">
            <a:spAutoFit/>
          </a:bodyPr>
          <a:lstStyle/>
          <a:p>
            <a:r>
              <a:rPr lang="en-AU" dirty="0">
                <a:solidFill>
                  <a:schemeClr val="bg1"/>
                </a:solidFill>
              </a:rPr>
              <a:t>identify different alloys and explain, using examples, why we use them.</a:t>
            </a:r>
          </a:p>
        </p:txBody>
      </p:sp>
      <p:sp>
        <p:nvSpPr>
          <p:cNvPr id="8" name="Title 1">
            <a:extLst>
              <a:ext uri="{FF2B5EF4-FFF2-40B4-BE49-F238E27FC236}">
                <a16:creationId xmlns:a16="http://schemas.microsoft.com/office/drawing/2014/main" id="{F48A9E26-8A71-4E46-AE24-6A261A5AC567}"/>
              </a:ext>
            </a:extLst>
          </p:cNvPr>
          <p:cNvSpPr txBox="1">
            <a:spLocks/>
          </p:cNvSpPr>
          <p:nvPr/>
        </p:nvSpPr>
        <p:spPr>
          <a:xfrm>
            <a:off x="456235" y="839688"/>
            <a:ext cx="4486154" cy="45667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t>The Bronze Age </a:t>
            </a:r>
          </a:p>
        </p:txBody>
      </p:sp>
      <p:sp>
        <p:nvSpPr>
          <p:cNvPr id="9" name="Content Placeholder 2">
            <a:extLst>
              <a:ext uri="{FF2B5EF4-FFF2-40B4-BE49-F238E27FC236}">
                <a16:creationId xmlns:a16="http://schemas.microsoft.com/office/drawing/2014/main" id="{79AFF9D2-F51E-344C-8EF4-A4ACDC6561C6}"/>
              </a:ext>
            </a:extLst>
          </p:cNvPr>
          <p:cNvSpPr txBox="1">
            <a:spLocks/>
          </p:cNvSpPr>
          <p:nvPr/>
        </p:nvSpPr>
        <p:spPr>
          <a:xfrm>
            <a:off x="363788" y="1068027"/>
            <a:ext cx="5415455" cy="442986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None/>
              <a:defRPr sz="1800" b="0" i="0" u="none" strike="noStrike" cap="none">
                <a:solidFill>
                  <a:srgbClr val="FFFFFF"/>
                </a:solidFill>
                <a:latin typeface="Century Gothic"/>
                <a:ea typeface="Century Gothic"/>
                <a:cs typeface="Century Gothic"/>
                <a:sym typeface="Century Gothic"/>
              </a:defRPr>
            </a:lvl1pPr>
            <a:lvl2pPr marL="914400" marR="0" lvl="1" indent="-317500" algn="l" rtl="0" eaLnBrk="1" hangingPunct="1">
              <a:lnSpc>
                <a:spcPct val="115000"/>
              </a:lnSpc>
              <a:spcBef>
                <a:spcPts val="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r>
              <a:rPr lang="en-AU" b="1" dirty="0">
                <a:solidFill>
                  <a:schemeClr val="tx1"/>
                </a:solidFill>
              </a:rPr>
              <a:t>Using bronze the ancients could make;</a:t>
            </a:r>
          </a:p>
          <a:p>
            <a:pPr>
              <a:buFont typeface="Arial" panose="020B0604020202020204" pitchFamily="34" charset="0"/>
              <a:buChar char="•"/>
            </a:pPr>
            <a:r>
              <a:rPr lang="en-AU" dirty="0">
                <a:solidFill>
                  <a:schemeClr val="tx1"/>
                </a:solidFill>
              </a:rPr>
              <a:t>Strong weapons (the only other weapons available were made of wood and stone).</a:t>
            </a:r>
          </a:p>
          <a:p>
            <a:pPr>
              <a:buFont typeface="Arial" panose="020B0604020202020204" pitchFamily="34" charset="0"/>
              <a:buChar char="•"/>
            </a:pPr>
            <a:r>
              <a:rPr lang="en-AU" dirty="0">
                <a:solidFill>
                  <a:schemeClr val="tx1"/>
                </a:solidFill>
              </a:rPr>
              <a:t>Strong and durable utensils and cooking vessels</a:t>
            </a:r>
          </a:p>
          <a:p>
            <a:pPr>
              <a:buFont typeface="Arial" panose="020B0604020202020204" pitchFamily="34" charset="0"/>
              <a:buChar char="•"/>
            </a:pPr>
            <a:r>
              <a:rPr lang="en-AU" dirty="0">
                <a:solidFill>
                  <a:schemeClr val="tx1"/>
                </a:solidFill>
              </a:rPr>
              <a:t>Statues and figurines that would last a long time. </a:t>
            </a:r>
          </a:p>
          <a:p>
            <a:pPr>
              <a:buFont typeface="Arial" panose="020B0604020202020204" pitchFamily="34" charset="0"/>
              <a:buChar char="•"/>
            </a:pPr>
            <a:r>
              <a:rPr lang="en-AU" dirty="0">
                <a:solidFill>
                  <a:schemeClr val="tx1"/>
                </a:solidFill>
              </a:rPr>
              <a:t>This helped them to establish a culture and spread it easily.</a:t>
            </a:r>
          </a:p>
          <a:p>
            <a:endParaRPr lang="en-US" dirty="0"/>
          </a:p>
        </p:txBody>
      </p:sp>
      <p:pic>
        <p:nvPicPr>
          <p:cNvPr id="11" name="Picture 10">
            <a:extLst>
              <a:ext uri="{FF2B5EF4-FFF2-40B4-BE49-F238E27FC236}">
                <a16:creationId xmlns:a16="http://schemas.microsoft.com/office/drawing/2014/main" id="{440D09DC-2189-474B-A052-1EE23FCE532F}"/>
              </a:ext>
            </a:extLst>
          </p:cNvPr>
          <p:cNvPicPr>
            <a:picLocks noChangeAspect="1"/>
          </p:cNvPicPr>
          <p:nvPr/>
        </p:nvPicPr>
        <p:blipFill>
          <a:blip r:embed="rId3"/>
          <a:stretch>
            <a:fillRect/>
          </a:stretch>
        </p:blipFill>
        <p:spPr>
          <a:xfrm>
            <a:off x="6408324" y="159368"/>
            <a:ext cx="2249539" cy="2681569"/>
          </a:xfrm>
          <a:prstGeom prst="rect">
            <a:avLst/>
          </a:prstGeom>
        </p:spPr>
      </p:pic>
      <p:pic>
        <p:nvPicPr>
          <p:cNvPr id="12" name="Picture 11">
            <a:extLst>
              <a:ext uri="{FF2B5EF4-FFF2-40B4-BE49-F238E27FC236}">
                <a16:creationId xmlns:a16="http://schemas.microsoft.com/office/drawing/2014/main" id="{9BB0EE6F-2CF5-054A-B82E-E02F6CF55649}"/>
              </a:ext>
            </a:extLst>
          </p:cNvPr>
          <p:cNvPicPr>
            <a:picLocks noChangeAspect="1"/>
          </p:cNvPicPr>
          <p:nvPr/>
        </p:nvPicPr>
        <p:blipFill>
          <a:blip r:embed="rId4"/>
          <a:stretch>
            <a:fillRect/>
          </a:stretch>
        </p:blipFill>
        <p:spPr>
          <a:xfrm>
            <a:off x="5987588" y="2868488"/>
            <a:ext cx="3011461" cy="218431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55FD01D-476C-47E8-A733-EB5E5EF968DA}"/>
              </a:ext>
            </a:extLst>
          </p:cNvPr>
          <p:cNvSpPr>
            <a:spLocks noGrp="1"/>
          </p:cNvSpPr>
          <p:nvPr>
            <p:ph type="subTitle" idx="1"/>
          </p:nvPr>
        </p:nvSpPr>
        <p:spPr/>
        <p:txBody>
          <a:bodyPr/>
          <a:lstStyle/>
          <a:p>
            <a:r>
              <a:rPr lang="en-AU" sz="1400" dirty="0">
                <a:solidFill>
                  <a:schemeClr val="bg1"/>
                </a:solidFill>
              </a:rPr>
              <a:t>identify different alloys and explain, using examples, why we use them.</a:t>
            </a:r>
          </a:p>
        </p:txBody>
      </p:sp>
      <p:sp>
        <p:nvSpPr>
          <p:cNvPr id="3" name="Text Placeholder 2">
            <a:extLst>
              <a:ext uri="{FF2B5EF4-FFF2-40B4-BE49-F238E27FC236}">
                <a16:creationId xmlns:a16="http://schemas.microsoft.com/office/drawing/2014/main" id="{5B83F3A3-A2E6-40AC-B4B8-A94AE2477CAF}"/>
              </a:ext>
            </a:extLst>
          </p:cNvPr>
          <p:cNvSpPr>
            <a:spLocks noGrp="1"/>
          </p:cNvSpPr>
          <p:nvPr>
            <p:ph type="body" idx="2"/>
          </p:nvPr>
        </p:nvSpPr>
        <p:spPr>
          <a:xfrm>
            <a:off x="552550" y="852700"/>
            <a:ext cx="7133040" cy="4065600"/>
          </a:xfrm>
        </p:spPr>
        <p:txBody>
          <a:bodyPr/>
          <a:lstStyle/>
          <a:p>
            <a:pPr marL="114300" indent="0">
              <a:buNone/>
            </a:pPr>
            <a:r>
              <a:rPr lang="en-AU" sz="3200" b="1" dirty="0">
                <a:solidFill>
                  <a:schemeClr val="tx1"/>
                </a:solidFill>
              </a:rPr>
              <a:t>What is an alloy?</a:t>
            </a:r>
          </a:p>
          <a:p>
            <a:pPr marL="114300" indent="0">
              <a:buNone/>
            </a:pPr>
            <a:endParaRPr lang="en-AU" sz="2400" b="1" dirty="0">
              <a:solidFill>
                <a:schemeClr val="tx1"/>
              </a:solidFill>
            </a:endParaRPr>
          </a:p>
          <a:p>
            <a:r>
              <a:rPr lang="en-AU" sz="2400" dirty="0">
                <a:solidFill>
                  <a:srgbClr val="0070C0"/>
                </a:solidFill>
              </a:rPr>
              <a:t>An alloy is a mixture of different metals, or of a metal and a non-metal.</a:t>
            </a:r>
          </a:p>
          <a:p>
            <a:r>
              <a:rPr lang="en-AU" sz="2400" dirty="0">
                <a:solidFill>
                  <a:srgbClr val="0070C0"/>
                </a:solidFill>
              </a:rPr>
              <a:t>Alloys often have properties that are different from the pure metals in ways that make them more useful</a:t>
            </a:r>
          </a:p>
          <a:p>
            <a:endParaRPr lang="en-US" dirty="0"/>
          </a:p>
        </p:txBody>
      </p:sp>
    </p:spTree>
    <p:extLst>
      <p:ext uri="{BB962C8B-B14F-4D97-AF65-F5344CB8AC3E}">
        <p14:creationId xmlns:p14="http://schemas.microsoft.com/office/powerpoint/2010/main" val="3440498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0C9DD-0EF8-A24C-9DEA-B3430EDF88B6}"/>
              </a:ext>
            </a:extLst>
          </p:cNvPr>
          <p:cNvSpPr>
            <a:spLocks noGrp="1"/>
          </p:cNvSpPr>
          <p:nvPr>
            <p:ph type="title"/>
          </p:nvPr>
        </p:nvSpPr>
        <p:spPr>
          <a:xfrm>
            <a:off x="628650" y="273844"/>
            <a:ext cx="8286750" cy="994172"/>
          </a:xfrm>
        </p:spPr>
        <p:txBody>
          <a:bodyPr>
            <a:normAutofit/>
          </a:bodyPr>
          <a:lstStyle/>
          <a:p>
            <a:r>
              <a:rPr lang="en-AU" b="1" dirty="0"/>
              <a:t>Comparing properties of alloys and pure metals</a:t>
            </a:r>
            <a:endParaRPr lang="en-US" dirty="0"/>
          </a:p>
        </p:txBody>
      </p:sp>
      <p:sp>
        <p:nvSpPr>
          <p:cNvPr id="3" name="Content Placeholder 2">
            <a:extLst>
              <a:ext uri="{FF2B5EF4-FFF2-40B4-BE49-F238E27FC236}">
                <a16:creationId xmlns:a16="http://schemas.microsoft.com/office/drawing/2014/main" id="{E2E552FD-CCDF-8247-AC42-B4A77AB78F11}"/>
              </a:ext>
            </a:extLst>
          </p:cNvPr>
          <p:cNvSpPr>
            <a:spLocks noGrp="1"/>
          </p:cNvSpPr>
          <p:nvPr>
            <p:ph idx="1"/>
          </p:nvPr>
        </p:nvSpPr>
        <p:spPr/>
        <p:txBody>
          <a:bodyPr/>
          <a:lstStyle/>
          <a:p>
            <a:r>
              <a:rPr lang="en-AU" dirty="0">
                <a:solidFill>
                  <a:srgbClr val="0070C0"/>
                </a:solidFill>
              </a:rPr>
              <a:t>Many pure metals are too soft for many uses. </a:t>
            </a:r>
          </a:p>
          <a:p>
            <a:r>
              <a:rPr lang="en-AU" dirty="0">
                <a:solidFill>
                  <a:srgbClr val="0070C0"/>
                </a:solidFill>
              </a:rPr>
              <a:t>They can be made harder by adding another element to the pure metal, so forming an alloy. </a:t>
            </a:r>
          </a:p>
          <a:p>
            <a:r>
              <a:rPr lang="en-AU" dirty="0"/>
              <a:t>This explains why an alloy often has more uses than the pure elements it is made from.</a:t>
            </a:r>
          </a:p>
          <a:p>
            <a:r>
              <a:rPr lang="en-AU" dirty="0"/>
              <a:t>Pure iron, for example, is very soft. </a:t>
            </a:r>
          </a:p>
          <a:p>
            <a:r>
              <a:rPr lang="en-AU" dirty="0"/>
              <a:t>Adding a small amount of tungsten to iron makes tool steel, which is harder than pure iron. </a:t>
            </a:r>
          </a:p>
          <a:p>
            <a:r>
              <a:rPr lang="en-AU" dirty="0"/>
              <a:t>Steels are examples of alloys, there are many types of steel.</a:t>
            </a:r>
          </a:p>
          <a:p>
            <a:endParaRPr lang="en-US" dirty="0"/>
          </a:p>
        </p:txBody>
      </p:sp>
    </p:spTree>
    <p:extLst>
      <p:ext uri="{BB962C8B-B14F-4D97-AF65-F5344CB8AC3E}">
        <p14:creationId xmlns:p14="http://schemas.microsoft.com/office/powerpoint/2010/main" val="9133867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 id="{E537B60B-C924-CB46-990A-730EC40F8177}" vid="{CB89637F-0F8C-4540-8136-D7886A0EAE8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6" ma:contentTypeDescription="Create a new document." ma:contentTypeScope="" ma:versionID="02697e3214b2f55142a2e7b89ba6de54">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67be6965022b95aa9d7585358a9bb7fc"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8f659357-f805-491c-ad0b-5621b2de6466" xsi:nil="true"/>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EC76990-FB31-4F86-B2E6-B18A0D5D757D}"/>
</file>

<file path=customXml/itemProps2.xml><?xml version="1.0" encoding="utf-8"?>
<ds:datastoreItem xmlns:ds="http://schemas.openxmlformats.org/officeDocument/2006/customXml" ds:itemID="{DF184E1F-08EF-432F-AD79-FC3034ABE0E7}"/>
</file>

<file path=customXml/itemProps3.xml><?xml version="1.0" encoding="utf-8"?>
<ds:datastoreItem xmlns:ds="http://schemas.openxmlformats.org/officeDocument/2006/customXml" ds:itemID="{1B67A88B-5C59-4D2D-95A0-292152F25DEC}"/>
</file>

<file path=docProps/app.xml><?xml version="1.0" encoding="utf-8"?>
<Properties xmlns="http://schemas.openxmlformats.org/officeDocument/2006/extended-properties" xmlns:vt="http://schemas.openxmlformats.org/officeDocument/2006/docPropsVTypes">
  <Template>2019 EI Template SRC UPDATED (JUNE)</Template>
  <TotalTime>5759</TotalTime>
  <Words>1124</Words>
  <Application>Microsoft Macintosh PowerPoint</Application>
  <PresentationFormat>On-screen Show (16:9)</PresentationFormat>
  <Paragraphs>134</Paragraphs>
  <Slides>24</Slides>
  <Notes>6</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Century Gothic</vt:lpstr>
      <vt:lpstr>Arial</vt:lpstr>
      <vt:lpstr>Simple Light</vt:lpstr>
      <vt:lpstr>PowerPoint Presentation</vt:lpstr>
      <vt:lpstr>We are learning about alloys</vt:lpstr>
      <vt:lpstr>PowerPoint Presentation</vt:lpstr>
      <vt:lpstr>PowerPoint Presentation</vt:lpstr>
      <vt:lpstr>PowerPoint Presentation</vt:lpstr>
      <vt:lpstr>PowerPoint Presentation</vt:lpstr>
      <vt:lpstr>PowerPoint Presentation</vt:lpstr>
      <vt:lpstr>PowerPoint Presentation</vt:lpstr>
      <vt:lpstr>Comparing properties of alloys and pure metals</vt:lpstr>
      <vt:lpstr>Explaining alloy hardness</vt:lpstr>
      <vt:lpstr>Steels are examples of alloys </vt:lpstr>
      <vt:lpstr>PowerPoint Presentation</vt:lpstr>
      <vt:lpstr>PowerPoint Presentation</vt:lpstr>
      <vt:lpstr>Why are alloys stronger than pure metals?</vt:lpstr>
      <vt:lpstr>Question</vt:lpstr>
      <vt:lpstr>Answer</vt:lpstr>
      <vt:lpstr>PowerPoint Presentation</vt:lpstr>
      <vt:lpstr>ChemSchool worksheet</vt:lpstr>
      <vt:lpstr>ChemSchool worksheet answers</vt:lpstr>
      <vt:lpstr>ChemSchool worksheet answers</vt:lpstr>
      <vt:lpstr>PowerPoint Presentation</vt:lpstr>
      <vt:lpstr>PowerPoint Presentation</vt:lpstr>
      <vt:lpstr>PowerPoint Presentation</vt:lpstr>
      <vt:lpstr>Today’s learning outcomes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Leanne Ward</dc:creator>
  <cp:lastModifiedBy>BURNS Sandra [Southern River College]</cp:lastModifiedBy>
  <cp:revision>24</cp:revision>
  <dcterms:created xsi:type="dcterms:W3CDTF">2019-06-16T09:54:44Z</dcterms:created>
  <dcterms:modified xsi:type="dcterms:W3CDTF">2020-08-19T10:50:52Z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xd_ProgID">
    <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bool>false</vt:bool>
  </property>
</Properties>
</file>